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31"/>
  </p:notesMasterIdLst>
  <p:handoutMasterIdLst>
    <p:handoutMasterId r:id="rId32"/>
  </p:handoutMasterIdLst>
  <p:sldIdLst>
    <p:sldId id="376" r:id="rId5"/>
    <p:sldId id="402" r:id="rId6"/>
    <p:sldId id="403" r:id="rId7"/>
    <p:sldId id="397" r:id="rId8"/>
    <p:sldId id="404" r:id="rId9"/>
    <p:sldId id="383" r:id="rId10"/>
    <p:sldId id="384" r:id="rId11"/>
    <p:sldId id="401"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8" r:id="rId25"/>
    <p:sldId id="399" r:id="rId26"/>
    <p:sldId id="405" r:id="rId27"/>
    <p:sldId id="406" r:id="rId28"/>
    <p:sldId id="407" r:id="rId29"/>
    <p:sldId id="278" r:id="rId30"/>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18">
          <p15:clr>
            <a:srgbClr val="A4A3A4"/>
          </p15:clr>
        </p15:guide>
        <p15:guide id="2" orient="horz" pos="964">
          <p15:clr>
            <a:srgbClr val="A4A3A4"/>
          </p15:clr>
        </p15:guide>
        <p15:guide id="3" orient="horz" pos="1012">
          <p15:clr>
            <a:srgbClr val="A4A3A4"/>
          </p15:clr>
        </p15:guide>
        <p15:guide id="4" orient="horz" pos="630">
          <p15:clr>
            <a:srgbClr val="A4A3A4"/>
          </p15:clr>
        </p15:guide>
        <p15:guide id="5" orient="horz" pos="1517">
          <p15:clr>
            <a:srgbClr val="A4A3A4"/>
          </p15:clr>
        </p15:guide>
        <p15:guide id="6" pos="2880">
          <p15:clr>
            <a:srgbClr val="A4A3A4"/>
          </p15:clr>
        </p15:guide>
        <p15:guide id="7" pos="144">
          <p15:clr>
            <a:srgbClr val="A4A3A4"/>
          </p15:clr>
        </p15:guide>
        <p15:guide id="8" pos="5616">
          <p15:clr>
            <a:srgbClr val="A4A3A4"/>
          </p15:clr>
        </p15:guide>
        <p15:guide id="9" pos="5444">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96"/>
    <a:srgbClr val="00A84C"/>
    <a:srgbClr val="F2B800"/>
    <a:srgbClr val="001C76"/>
    <a:srgbClr val="2581C4"/>
    <a:srgbClr val="56BAB0"/>
    <a:srgbClr val="EAEAEA"/>
    <a:srgbClr val="5A5B5E"/>
    <a:srgbClr val="B1B3B4"/>
    <a:srgbClr val="6CE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743" autoAdjust="0"/>
  </p:normalViewPr>
  <p:slideViewPr>
    <p:cSldViewPr snapToGrid="0" showGuides="1">
      <p:cViewPr varScale="1">
        <p:scale>
          <a:sx n="105" d="100"/>
          <a:sy n="105" d="100"/>
        </p:scale>
        <p:origin x="2004" y="102"/>
      </p:cViewPr>
      <p:guideLst>
        <p:guide orient="horz" pos="4218"/>
        <p:guide orient="horz" pos="964"/>
        <p:guide orient="horz" pos="1012"/>
        <p:guide orient="horz" pos="630"/>
        <p:guide orient="horz" pos="1517"/>
        <p:guide pos="2880"/>
        <p:guide pos="144"/>
        <p:guide pos="5616"/>
        <p:guide pos="5444"/>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3" d="100"/>
          <a:sy n="83" d="100"/>
        </p:scale>
        <p:origin x="-199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21965" y="0"/>
            <a:ext cx="2723694" cy="496332"/>
          </a:xfrm>
          <a:prstGeom prst="rect">
            <a:avLst/>
          </a:prstGeom>
        </p:spPr>
        <p:txBody>
          <a:bodyPr vert="horz" lIns="91275" tIns="45638" rIns="91275" bIns="45638" rtlCol="0" anchor="ctr" anchorCtr="0"/>
          <a:lstStyle>
            <a:lvl1pPr algn="l">
              <a:defRPr sz="1200"/>
            </a:lvl1pPr>
          </a:lstStyle>
          <a:p>
            <a:r>
              <a:rPr lang="en-US" dirty="0"/>
              <a:t>Datalogic </a:t>
            </a:r>
            <a:r>
              <a:rPr lang="en-US" dirty="0" err="1"/>
              <a:t>SpA</a:t>
            </a:r>
            <a:endParaRPr lang="en-US" dirty="0"/>
          </a:p>
        </p:txBody>
      </p:sp>
      <p:sp>
        <p:nvSpPr>
          <p:cNvPr id="3" name="Date Placeholder 2"/>
          <p:cNvSpPr>
            <a:spLocks noGrp="1"/>
          </p:cNvSpPr>
          <p:nvPr>
            <p:ph type="dt" sz="quarter"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243C4086-E6B8-4FAC-8B49-86792EFC9406}" type="datetimeFigureOut">
              <a:rPr lang="en-US" smtClean="0"/>
              <a:t>7/23/2024</a:t>
            </a:fld>
            <a:endParaRPr lang="en-US"/>
          </a:p>
        </p:txBody>
      </p:sp>
      <p:sp>
        <p:nvSpPr>
          <p:cNvPr id="4" name="Footer Placeholder 3"/>
          <p:cNvSpPr>
            <a:spLocks noGrp="1"/>
          </p:cNvSpPr>
          <p:nvPr>
            <p:ph type="ftr" sz="quarter" idx="2"/>
          </p:nvPr>
        </p:nvSpPr>
        <p:spPr>
          <a:xfrm>
            <a:off x="240463" y="9428584"/>
            <a:ext cx="4957216" cy="496332"/>
          </a:xfrm>
          <a:prstGeom prst="rect">
            <a:avLst/>
          </a:prstGeom>
        </p:spPr>
        <p:txBody>
          <a:bodyPr vert="horz" lIns="91275" tIns="45638" rIns="91275" bIns="45638" rtlCol="0" anchor="ctr" anchorCtr="0"/>
          <a:lstStyle>
            <a:lvl1pPr algn="l">
              <a:defRPr sz="1200"/>
            </a:lvl1pPr>
          </a:lstStyle>
          <a:p>
            <a:r>
              <a:rPr lang="en-US" dirty="0"/>
              <a:t>© 2014 Datalogic </a:t>
            </a:r>
            <a:r>
              <a:rPr lang="en-US" dirty="0" err="1"/>
              <a:t>SpA</a:t>
            </a:r>
            <a:r>
              <a:rPr lang="en-US" dirty="0"/>
              <a:t> • Confidential Proprietary Information</a:t>
            </a:r>
          </a:p>
        </p:txBody>
      </p:sp>
      <p:sp>
        <p:nvSpPr>
          <p:cNvPr id="5" name="Slide Number Placeholder 4"/>
          <p:cNvSpPr>
            <a:spLocks noGrp="1"/>
          </p:cNvSpPr>
          <p:nvPr>
            <p:ph type="sldNum" sz="quarter" idx="3"/>
          </p:nvPr>
        </p:nvSpPr>
        <p:spPr>
          <a:xfrm>
            <a:off x="5669354" y="9428584"/>
            <a:ext cx="906357" cy="496332"/>
          </a:xfrm>
          <a:prstGeom prst="rect">
            <a:avLst/>
          </a:prstGeom>
        </p:spPr>
        <p:txBody>
          <a:bodyPr vert="horz" lIns="91275" tIns="45638" rIns="91275" bIns="45638" rtlCol="0" anchor="ctr" anchorCtr="0"/>
          <a:lstStyle>
            <a:lvl1pPr algn="r">
              <a:defRPr sz="1200"/>
            </a:lvl1pPr>
          </a:lstStyle>
          <a:p>
            <a:fld id="{6B5BD616-3E75-48FD-9DBD-810B11F47F92}" type="slidenum">
              <a:rPr lang="en-US" smtClean="0"/>
              <a:t>‹#›</a:t>
            </a:fld>
            <a:endParaRPr lang="en-US"/>
          </a:p>
        </p:txBody>
      </p:sp>
    </p:spTree>
    <p:extLst>
      <p:ext uri="{BB962C8B-B14F-4D97-AF65-F5344CB8AC3E}">
        <p14:creationId xmlns:p14="http://schemas.microsoft.com/office/powerpoint/2010/main" val="83147491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31213" y="0"/>
            <a:ext cx="2714446" cy="496332"/>
          </a:xfrm>
          <a:prstGeom prst="rect">
            <a:avLst/>
          </a:prstGeom>
        </p:spPr>
        <p:txBody>
          <a:bodyPr vert="horz" lIns="91275" tIns="45638" rIns="91275" bIns="45638" rtlCol="0" anchor="ctr" anchorCtr="0"/>
          <a:lstStyle>
            <a:lvl1pPr algn="l">
              <a:defRPr sz="1200"/>
            </a:lvl1pPr>
          </a:lstStyle>
          <a:p>
            <a:r>
              <a:rPr lang="en-US"/>
              <a:t>Datalogic ADC</a:t>
            </a:r>
          </a:p>
        </p:txBody>
      </p:sp>
      <p:sp>
        <p:nvSpPr>
          <p:cNvPr id="3" name="Date Placeholder 2"/>
          <p:cNvSpPr>
            <a:spLocks noGrp="1"/>
          </p:cNvSpPr>
          <p:nvPr>
            <p:ph type="dt" idx="1"/>
          </p:nvPr>
        </p:nvSpPr>
        <p:spPr>
          <a:xfrm>
            <a:off x="3850443" y="0"/>
            <a:ext cx="2725267" cy="496332"/>
          </a:xfrm>
          <a:prstGeom prst="rect">
            <a:avLst/>
          </a:prstGeom>
        </p:spPr>
        <p:txBody>
          <a:bodyPr vert="horz" lIns="91275" tIns="45638" rIns="91275" bIns="45638" rtlCol="0" anchor="ctr" anchorCtr="0"/>
          <a:lstStyle>
            <a:lvl1pPr algn="r">
              <a:defRPr sz="1200"/>
            </a:lvl1pPr>
          </a:lstStyle>
          <a:p>
            <a:fld id="{33B1F6E5-7779-485E-85CA-11118D14BC74}" type="datetimeFigureOut">
              <a:rPr lang="en-US" smtClean="0"/>
              <a:t>7/23/2024</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275" tIns="45638" rIns="91275" bIns="45638" rtlCol="0" anchor="ctr"/>
          <a:lstStyle/>
          <a:p>
            <a:endParaRPr lang="en-US"/>
          </a:p>
        </p:txBody>
      </p:sp>
      <p:sp>
        <p:nvSpPr>
          <p:cNvPr id="5" name="Notes Placeholder 4"/>
          <p:cNvSpPr>
            <a:spLocks noGrp="1"/>
          </p:cNvSpPr>
          <p:nvPr>
            <p:ph type="body" sz="quarter" idx="3"/>
          </p:nvPr>
        </p:nvSpPr>
        <p:spPr>
          <a:xfrm>
            <a:off x="679768" y="4715154"/>
            <a:ext cx="5438140" cy="4466987"/>
          </a:xfrm>
          <a:prstGeom prst="rect">
            <a:avLst/>
          </a:prstGeom>
        </p:spPr>
        <p:txBody>
          <a:bodyPr vert="horz" lIns="91275" tIns="45638" rIns="91275" bIns="456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8584"/>
            <a:ext cx="5197678" cy="496332"/>
          </a:xfrm>
          <a:prstGeom prst="rect">
            <a:avLst/>
          </a:prstGeom>
        </p:spPr>
        <p:txBody>
          <a:bodyPr vert="horz" lIns="91275" tIns="45638" rIns="91275" bIns="45638" rtlCol="0" anchor="ctr" anchorCtr="0"/>
          <a:lstStyle>
            <a:lvl1pPr algn="l">
              <a:defRPr sz="1200"/>
            </a:lvl1pPr>
          </a:lstStyle>
          <a:p>
            <a:r>
              <a:rPr lang="en-US"/>
              <a:t>© 2012 Datalogic ADC, Inc. • Confidential Proprietary Information</a:t>
            </a:r>
          </a:p>
        </p:txBody>
      </p:sp>
      <p:sp>
        <p:nvSpPr>
          <p:cNvPr id="7" name="Slide Number Placeholder 6"/>
          <p:cNvSpPr>
            <a:spLocks noGrp="1"/>
          </p:cNvSpPr>
          <p:nvPr>
            <p:ph type="sldNum" sz="quarter" idx="5"/>
          </p:nvPr>
        </p:nvSpPr>
        <p:spPr>
          <a:xfrm>
            <a:off x="5669353" y="9428584"/>
            <a:ext cx="906357" cy="496332"/>
          </a:xfrm>
          <a:prstGeom prst="rect">
            <a:avLst/>
          </a:prstGeom>
        </p:spPr>
        <p:txBody>
          <a:bodyPr vert="horz" lIns="91275" tIns="45638" rIns="91275" bIns="45638" rtlCol="0" anchor="ctr" anchorCtr="0"/>
          <a:lstStyle>
            <a:lvl1pPr algn="r">
              <a:defRPr sz="1200"/>
            </a:lvl1pPr>
          </a:lstStyle>
          <a:p>
            <a:fld id="{D2E23686-9DA1-4420-BB3B-7F364B2BB630}" type="slidenum">
              <a:rPr lang="en-US" smtClean="0"/>
              <a:t>‹#›</a:t>
            </a:fld>
            <a:endParaRPr lang="en-US"/>
          </a:p>
        </p:txBody>
      </p:sp>
    </p:spTree>
    <p:extLst>
      <p:ext uri="{BB962C8B-B14F-4D97-AF65-F5344CB8AC3E}">
        <p14:creationId xmlns:p14="http://schemas.microsoft.com/office/powerpoint/2010/main" val="4272121899"/>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mailto:corporate@datalogic.com"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bg>
      <p:bgPr>
        <a:blipFill dpi="0" rotWithShape="1">
          <a:blip r:embed="rId2">
            <a:lum/>
          </a:blip>
          <a:srcRect/>
          <a:stretch>
            <a:fillRect t="-5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67161" y="3002712"/>
            <a:ext cx="7190913" cy="537471"/>
          </a:xfrm>
        </p:spPr>
        <p:txBody>
          <a:bodyPr/>
          <a:lstStyle>
            <a:lvl1pPr algn="ctr">
              <a:defRPr sz="4000" baseline="0">
                <a:solidFill>
                  <a:schemeClr val="bg1"/>
                </a:solidFill>
                <a:latin typeface="Lucida Sans"/>
                <a:cs typeface="Lucida Sans"/>
              </a:defRPr>
            </a:lvl1pPr>
          </a:lstStyle>
          <a:p>
            <a:r>
              <a:rPr lang="en-US" dirty="0"/>
              <a:t>Click to insert title</a:t>
            </a:r>
          </a:p>
        </p:txBody>
      </p:sp>
      <p:sp>
        <p:nvSpPr>
          <p:cNvPr id="11" name="Text Placeholder 10"/>
          <p:cNvSpPr>
            <a:spLocks noGrp="1"/>
          </p:cNvSpPr>
          <p:nvPr>
            <p:ph type="body" sz="quarter" idx="14" hasCustomPrompt="1"/>
          </p:nvPr>
        </p:nvSpPr>
        <p:spPr>
          <a:xfrm>
            <a:off x="2469351" y="6023124"/>
            <a:ext cx="4811713" cy="356109"/>
          </a:xfrm>
        </p:spPr>
        <p:txBody>
          <a:bodyPr>
            <a:normAutofit/>
          </a:bodyPr>
          <a:lstStyle>
            <a:lvl1pPr marL="0" indent="0" algn="ctr">
              <a:buNone/>
              <a:defRPr sz="1600">
                <a:solidFill>
                  <a:schemeClr val="bg1"/>
                </a:solidFill>
              </a:defRPr>
            </a:lvl1pPr>
          </a:lstStyle>
          <a:p>
            <a:pPr lvl="0"/>
            <a:r>
              <a:rPr lang="en-US" dirty="0"/>
              <a:t>Place, Month 2017</a:t>
            </a:r>
          </a:p>
        </p:txBody>
      </p:sp>
    </p:spTree>
    <p:extLst>
      <p:ext uri="{BB962C8B-B14F-4D97-AF65-F5344CB8AC3E}">
        <p14:creationId xmlns:p14="http://schemas.microsoft.com/office/powerpoint/2010/main" val="2991081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ayout personalizzat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04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a:lvl1pPr>
          </a:lstStyle>
          <a:p>
            <a:r>
              <a:rPr lang="en-US" dirty="0"/>
              <a:t>Click to edit Master title style</a:t>
            </a:r>
          </a:p>
        </p:txBody>
      </p:sp>
      <p:sp>
        <p:nvSpPr>
          <p:cNvPr id="3" name="Content Placeholder 2"/>
          <p:cNvSpPr>
            <a:spLocks noGrp="1"/>
          </p:cNvSpPr>
          <p:nvPr>
            <p:ph idx="1" hasCustomPrompt="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842399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9915" y="2889608"/>
            <a:ext cx="7821121" cy="1362075"/>
          </a:xfrm>
        </p:spPr>
        <p:txBody>
          <a:bodyPr anchor="t"/>
          <a:lstStyle>
            <a:lvl1pPr algn="l">
              <a:defRPr sz="3200" b="0" cap="none" baseline="0">
                <a:solidFill>
                  <a:srgbClr val="002596"/>
                </a:solidFill>
              </a:defRPr>
            </a:lvl1pPr>
          </a:lstStyle>
          <a:p>
            <a:r>
              <a:rPr lang="en-US" dirty="0"/>
              <a:t>Section Break Title</a:t>
            </a:r>
          </a:p>
        </p:txBody>
      </p:sp>
      <p:sp>
        <p:nvSpPr>
          <p:cNvPr id="6" name="Slide Number Placeholder 5"/>
          <p:cNvSpPr>
            <a:spLocks noGrp="1"/>
          </p:cNvSpPr>
          <p:nvPr>
            <p:ph type="sldNum" sz="quarter" idx="12"/>
          </p:nvPr>
        </p:nvSpPr>
        <p:spPr/>
        <p:txBody>
          <a:bodyPr/>
          <a:lstStyle/>
          <a:p>
            <a:fld id="{72C2BF82-A7EA-419E-A6D8-59190EA55268}" type="slidenum">
              <a:rPr lang="en-US" smtClean="0"/>
              <a:t>‹#›</a:t>
            </a:fld>
            <a:endParaRPr lang="en-US"/>
          </a:p>
        </p:txBody>
      </p:sp>
    </p:spTree>
    <p:extLst>
      <p:ext uri="{BB962C8B-B14F-4D97-AF65-F5344CB8AC3E}">
        <p14:creationId xmlns:p14="http://schemas.microsoft.com/office/powerpoint/2010/main" val="379841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e contenut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Content Placeholder 3"/>
          <p:cNvSpPr>
            <a:spLocks noGrp="1"/>
          </p:cNvSpPr>
          <p:nvPr>
            <p:ph sz="half" idx="2" hasCustomPrompt="1"/>
          </p:nvPr>
        </p:nvSpPr>
        <p:spPr>
          <a:xfrm>
            <a:off x="4323425" y="1600200"/>
            <a:ext cx="4202752" cy="4578658"/>
          </a:xfrm>
        </p:spPr>
        <p:txBody>
          <a:bodyPr/>
          <a:lstStyle>
            <a:lvl1pPr>
              <a:defRPr sz="1600"/>
            </a:lvl1pPr>
            <a:lvl2pPr>
              <a:defRPr sz="14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72C2BF82-A7EA-419E-A6D8-59190EA55268}" type="slidenum">
              <a:rPr lang="en-US" smtClean="0"/>
              <a:t>‹#›</a:t>
            </a:fld>
            <a:endParaRPr lang="en-US"/>
          </a:p>
        </p:txBody>
      </p:sp>
      <p:sp>
        <p:nvSpPr>
          <p:cNvPr id="8" name="Segnaposto immagine 2"/>
          <p:cNvSpPr>
            <a:spLocks noGrp="1"/>
          </p:cNvSpPr>
          <p:nvPr>
            <p:ph type="pic" idx="13" hasCustomPrompt="1"/>
          </p:nvPr>
        </p:nvSpPr>
        <p:spPr>
          <a:xfrm>
            <a:off x="1075764" y="1600200"/>
            <a:ext cx="3136195" cy="4546848"/>
          </a:xfrm>
          <a:prstGeom prst="rect">
            <a:avLst/>
          </a:prstGeo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2446107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1092062" y="1589197"/>
            <a:ext cx="7426024" cy="894289"/>
          </a:xfrm>
        </p:spPr>
        <p:txBody>
          <a:bodyPr/>
          <a:lstStyle>
            <a:lvl1pPr algn="ctr">
              <a:defRPr sz="4400"/>
            </a:lvl1pPr>
          </a:lstStyle>
          <a:p>
            <a:r>
              <a:rPr lang="it-IT" dirty="0" err="1"/>
              <a:t>Thank</a:t>
            </a:r>
            <a:r>
              <a:rPr lang="it-IT" dirty="0"/>
              <a:t> </a:t>
            </a:r>
            <a:r>
              <a:rPr lang="it-IT" dirty="0" err="1"/>
              <a:t>You</a:t>
            </a:r>
            <a:r>
              <a:rPr lang="it-IT" dirty="0"/>
              <a:t>!</a:t>
            </a:r>
          </a:p>
        </p:txBody>
      </p:sp>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
        <p:nvSpPr>
          <p:cNvPr id="8" name="Text Box 3"/>
          <p:cNvSpPr txBox="1">
            <a:spLocks noChangeArrowheads="1"/>
          </p:cNvSpPr>
          <p:nvPr userDrawn="1"/>
        </p:nvSpPr>
        <p:spPr bwMode="auto">
          <a:xfrm>
            <a:off x="1090706" y="2806684"/>
            <a:ext cx="7470588" cy="1754326"/>
          </a:xfrm>
          <a:prstGeom prst="rect">
            <a:avLst/>
          </a:prstGeom>
          <a:noFill/>
          <a:ln w="9525">
            <a:noFill/>
            <a:miter lim="800000"/>
            <a:headEnd/>
            <a:tailEnd/>
          </a:ln>
        </p:spPr>
        <p:txBody>
          <a:bodyPr wrap="square">
            <a:spAutoFit/>
          </a:bodyPr>
          <a:lstStyle/>
          <a:p>
            <a:pPr algn="just">
              <a:lnSpc>
                <a:spcPct val="150000"/>
              </a:lnSpc>
              <a:buClr>
                <a:schemeClr val="bg1"/>
              </a:buClr>
              <a:tabLst>
                <a:tab pos="0" algn="l"/>
              </a:tabLst>
            </a:pPr>
            <a:r>
              <a:rPr lang="en-US" sz="800" dirty="0">
                <a:solidFill>
                  <a:schemeClr val="tx1">
                    <a:lumMod val="65000"/>
                    <a:lumOff val="35000"/>
                  </a:schemeClr>
                </a:solidFill>
                <a:latin typeface="Lucida Sans"/>
                <a:ea typeface="Arial Unicode MS" pitchFamily="34" charset="-128"/>
                <a:cs typeface="Arial Unicode MS" pitchFamily="34" charset="-128"/>
              </a:rPr>
              <a:t>This presentation contains statements that are neither reported financial results nor other historical information. These statements are forward-looking statements. These forward-looking statements rely on a number of assumptions and are subject to a number of risks and uncertainties, many of which are outside the control of Datalogic </a:t>
            </a:r>
            <a:r>
              <a:rPr lang="en-US" sz="800" dirty="0" err="1">
                <a:solidFill>
                  <a:schemeClr val="tx1">
                    <a:lumMod val="65000"/>
                    <a:lumOff val="35000"/>
                  </a:schemeClr>
                </a:solidFill>
                <a:latin typeface="Lucida Sans"/>
                <a:ea typeface="Arial Unicode MS" pitchFamily="34" charset="-128"/>
                <a:cs typeface="Arial Unicode MS" pitchFamily="34" charset="-128"/>
              </a:rPr>
              <a:t>S.p.A</a:t>
            </a:r>
            <a:r>
              <a:rPr lang="en-US" sz="800" dirty="0">
                <a:solidFill>
                  <a:schemeClr val="tx1">
                    <a:lumMod val="65000"/>
                    <a:lumOff val="35000"/>
                  </a:schemeClr>
                </a:solidFill>
                <a:latin typeface="Lucida Sans"/>
                <a:ea typeface="Arial Unicode MS" pitchFamily="34" charset="-128"/>
                <a:cs typeface="Arial Unicode MS" pitchFamily="34" charset="-128"/>
              </a:rPr>
              <a:t>., that could cause actual results to differ materially from those expressed in or implied by such statements, such as future market conditions, currency fluctuations, the behavior of other market participants and the actions of governmental and state regulators</a:t>
            </a:r>
          </a:p>
          <a:p>
            <a:pPr algn="just">
              <a:lnSpc>
                <a:spcPct val="150000"/>
              </a:lnSpc>
              <a:buClr>
                <a:schemeClr val="bg1"/>
              </a:buClr>
              <a:buFont typeface="Wingdings" pitchFamily="2" charset="2"/>
              <a:buNone/>
              <a:tabLst>
                <a:tab pos="0" algn="l"/>
              </a:tabLst>
            </a:pPr>
            <a:endParaRPr lang="en-US" sz="800" dirty="0">
              <a:solidFill>
                <a:schemeClr val="tx1">
                  <a:lumMod val="65000"/>
                  <a:lumOff val="35000"/>
                </a:schemeClr>
              </a:solidFill>
              <a:latin typeface="Lucida Sans"/>
              <a:ea typeface="Arial Unicode MS" pitchFamily="34" charset="-128"/>
              <a:cs typeface="Arial Unicode MS" pitchFamily="34" charset="-128"/>
            </a:endParaRPr>
          </a:p>
          <a:p>
            <a:pPr marL="0" marR="0" indent="0" algn="just" defTabSz="914400" rtl="0" eaLnBrk="1" fontAlgn="auto" latinLnBrk="0" hangingPunct="1">
              <a:lnSpc>
                <a:spcPct val="150000"/>
              </a:lnSpc>
              <a:spcBef>
                <a:spcPts val="0"/>
              </a:spcBef>
              <a:spcAft>
                <a:spcPts val="0"/>
              </a:spcAft>
              <a:buClr>
                <a:schemeClr val="bg1"/>
              </a:buClr>
              <a:buSzTx/>
              <a:buFont typeface="Wingdings" pitchFamily="2" charset="2"/>
              <a:buNone/>
              <a:tabLst>
                <a:tab pos="0" algn="l"/>
              </a:tabLst>
              <a:defRPr/>
            </a:pPr>
            <a:r>
              <a:rPr lang="en-US" sz="800" kern="1200" dirty="0">
                <a:solidFill>
                  <a:schemeClr val="tx1">
                    <a:lumMod val="65000"/>
                    <a:lumOff val="35000"/>
                  </a:schemeClr>
                </a:solidFill>
                <a:latin typeface="Lucida Sans"/>
                <a:ea typeface="Arial Unicode MS" pitchFamily="34" charset="-128"/>
                <a:cs typeface="Arial Unicode MS" pitchFamily="34" charset="-128"/>
              </a:rPr>
              <a:t>© 2017 Datalogic S.p.A. and/or its affiliates - All rights reserved. • Without limiting the rights under copyright, no part of this documentation may be reproduced, stored in or introduced into a retrieval system, or transmitted in any form or by any means, or for any purpose, without the express written permission of Datalogic S.p.A. and/or its affiliates  • Datalogic and the Datalogic logo are registered trademarks of Datalogic S.p.A. in many countries, including the U.S. and the E.U. • All other trademarks and brands are property of their respective owners.</a:t>
            </a:r>
            <a:endParaRPr lang="en-GB" sz="800" dirty="0">
              <a:solidFill>
                <a:schemeClr val="tx1">
                  <a:lumMod val="65000"/>
                  <a:lumOff val="35000"/>
                </a:schemeClr>
              </a:solidFill>
              <a:latin typeface="Lucida Sans"/>
              <a:ea typeface="Arial Unicode MS" pitchFamily="34" charset="-128"/>
              <a:cs typeface="Arial Unicode MS" pitchFamily="34" charset="-128"/>
            </a:endParaRPr>
          </a:p>
        </p:txBody>
      </p:sp>
      <p:sp>
        <p:nvSpPr>
          <p:cNvPr id="13" name="Segnaposto testo 12"/>
          <p:cNvSpPr>
            <a:spLocks noGrp="1"/>
          </p:cNvSpPr>
          <p:nvPr>
            <p:ph type="body" sz="quarter" idx="12" hasCustomPrompt="1"/>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a:solidFill>
                  <a:schemeClr val="tx1">
                    <a:lumMod val="65000"/>
                    <a:lumOff val="35000"/>
                  </a:schemeClr>
                </a:solidFill>
                <a:latin typeface="Lucida Sans"/>
                <a:ea typeface="Arial Unicode MS" pitchFamily="34" charset="-128"/>
                <a:cs typeface="Arial Unicode MS" pitchFamily="34" charset="-128"/>
              </a:rPr>
              <a:t>Via </a:t>
            </a:r>
            <a:r>
              <a:rPr lang="it-IT" sz="1000" dirty="0" err="1">
                <a:solidFill>
                  <a:schemeClr val="tx1">
                    <a:lumMod val="65000"/>
                    <a:lumOff val="35000"/>
                  </a:schemeClr>
                </a:solidFill>
                <a:latin typeface="Lucida Sans"/>
                <a:ea typeface="Arial Unicode MS" pitchFamily="34" charset="-128"/>
                <a:cs typeface="Arial Unicode MS" pitchFamily="34" charset="-128"/>
              </a:rPr>
              <a:t>Candini</a:t>
            </a:r>
            <a:r>
              <a:rPr lang="it-IT" sz="1000" dirty="0">
                <a:solidFill>
                  <a:schemeClr val="tx1">
                    <a:lumMod val="65000"/>
                    <a:lumOff val="35000"/>
                  </a:schemeClr>
                </a:solidFill>
                <a:latin typeface="Lucida Sans"/>
                <a:ea typeface="Arial Unicode MS" pitchFamily="34" charset="-128"/>
                <a:cs typeface="Arial Unicode MS" pitchFamily="34" charset="-128"/>
              </a:rPr>
              <a:t>, 2</a:t>
            </a:r>
          </a:p>
          <a:p>
            <a:r>
              <a:rPr lang="it-IT" sz="1000" dirty="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a:solidFill>
                  <a:schemeClr val="tx1">
                    <a:lumMod val="65000"/>
                    <a:lumOff val="35000"/>
                  </a:schemeClr>
                </a:solidFill>
                <a:latin typeface="Lucida Sans"/>
                <a:ea typeface="Arial Unicode MS" pitchFamily="34" charset="-128"/>
                <a:cs typeface="Arial Unicode MS" pitchFamily="34" charset="-128"/>
              </a:rPr>
              <a:t>Italy</a:t>
            </a:r>
            <a:endParaRPr lang="it-IT" sz="1000" dirty="0">
              <a:solidFill>
                <a:schemeClr val="tx1">
                  <a:lumMod val="65000"/>
                  <a:lumOff val="35000"/>
                </a:schemeClr>
              </a:solidFill>
              <a:latin typeface="Lucida Sans"/>
              <a:ea typeface="Arial Unicode MS" pitchFamily="34" charset="-128"/>
              <a:cs typeface="Arial Unicode MS" pitchFamily="34" charset="-128"/>
            </a:endParaRPr>
          </a:p>
          <a:p>
            <a:r>
              <a:rPr lang="it-IT" sz="1000" dirty="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10" name="Immagin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07165" y="5079249"/>
            <a:ext cx="3403099" cy="603505"/>
          </a:xfrm>
          <a:prstGeom prst="rect">
            <a:avLst/>
          </a:prstGeom>
        </p:spPr>
      </p:pic>
    </p:spTree>
    <p:extLst>
      <p:ext uri="{BB962C8B-B14F-4D97-AF65-F5344CB8AC3E}">
        <p14:creationId xmlns:p14="http://schemas.microsoft.com/office/powerpoint/2010/main" val="303164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bg1"/>
        </a:solidFill>
        <a:effectLst/>
      </p:bgPr>
    </p:bg>
    <p:spTree>
      <p:nvGrpSpPr>
        <p:cNvPr id="1" name=""/>
        <p:cNvGrpSpPr/>
        <p:nvPr/>
      </p:nvGrpSpPr>
      <p:grpSpPr>
        <a:xfrm>
          <a:off x="0" y="0"/>
          <a:ext cx="0" cy="0"/>
          <a:chOff x="0" y="0"/>
          <a:chExt cx="0" cy="0"/>
        </a:xfrm>
      </p:grpSpPr>
      <p:sp>
        <p:nvSpPr>
          <p:cNvPr id="3" name="Segnaposto numero diapositiva 2"/>
          <p:cNvSpPr>
            <a:spLocks noGrp="1"/>
          </p:cNvSpPr>
          <p:nvPr>
            <p:ph type="sldNum" sz="quarter" idx="10"/>
          </p:nvPr>
        </p:nvSpPr>
        <p:spPr/>
        <p:txBody>
          <a:bodyPr/>
          <a:lstStyle/>
          <a:p>
            <a:fld id="{72C2BF82-A7EA-419E-A6D8-59190EA55268}" type="slidenum">
              <a:rPr lang="en-US" smtClean="0"/>
              <a:pPr/>
              <a:t>‹#›</a:t>
            </a:fld>
            <a:endParaRPr lang="en-US" dirty="0"/>
          </a:p>
        </p:txBody>
      </p:sp>
    </p:spTree>
    <p:extLst>
      <p:ext uri="{BB962C8B-B14F-4D97-AF65-F5344CB8AC3E}">
        <p14:creationId xmlns:p14="http://schemas.microsoft.com/office/powerpoint/2010/main" val="405236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2062" y="537579"/>
            <a:ext cx="7426024" cy="894289"/>
          </a:xfrm>
          <a:prstGeom prst="rect">
            <a:avLst/>
          </a:prstGeom>
        </p:spPr>
        <p:txBody>
          <a:bodyPr vert="horz" lIns="91440" tIns="45720" rIns="91440" bIns="45720" rtlCol="0" anchor="t">
            <a:noAutofit/>
          </a:bodyPr>
          <a:lstStyle/>
          <a:p>
            <a:r>
              <a:rPr lang="it-IT" dirty="0"/>
              <a:t>Fare clic per modificare lo stile del titolo</a:t>
            </a:r>
            <a:endParaRPr lang="en-US" dirty="0"/>
          </a:p>
        </p:txBody>
      </p:sp>
      <p:sp>
        <p:nvSpPr>
          <p:cNvPr id="3" name="Text Placeholder 2"/>
          <p:cNvSpPr>
            <a:spLocks noGrp="1"/>
          </p:cNvSpPr>
          <p:nvPr>
            <p:ph type="body" idx="1"/>
          </p:nvPr>
        </p:nvSpPr>
        <p:spPr>
          <a:xfrm>
            <a:off x="1092061" y="1600200"/>
            <a:ext cx="7426023"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Slide Number Placeholder 5"/>
          <p:cNvSpPr>
            <a:spLocks noGrp="1"/>
          </p:cNvSpPr>
          <p:nvPr>
            <p:ph type="sldNum" sz="quarter" idx="4"/>
          </p:nvPr>
        </p:nvSpPr>
        <p:spPr>
          <a:xfrm>
            <a:off x="4255296" y="6428462"/>
            <a:ext cx="390889" cy="328649"/>
          </a:xfrm>
          <a:prstGeom prst="rect">
            <a:avLst/>
          </a:prstGeom>
        </p:spPr>
        <p:txBody>
          <a:bodyPr vert="horz" lIns="91440" tIns="45720" rIns="91440" bIns="45720" rtlCol="0" anchor="ctr"/>
          <a:lstStyle>
            <a:lvl1pPr algn="l">
              <a:defRPr sz="1000" b="0">
                <a:solidFill>
                  <a:srgbClr val="002596"/>
                </a:solidFill>
                <a:latin typeface="LucidaSans Roman"/>
                <a:cs typeface="LucidaSans Roman"/>
              </a:defRPr>
            </a:lvl1pPr>
          </a:lstStyle>
          <a:p>
            <a:fld id="{72C2BF82-A7EA-419E-A6D8-59190EA55268}" type="slidenum">
              <a:rPr lang="en-US" smtClean="0"/>
              <a:pPr/>
              <a:t>‹#›</a:t>
            </a:fld>
            <a:endParaRPr lang="en-US" dirty="0"/>
          </a:p>
        </p:txBody>
      </p:sp>
      <p:sp>
        <p:nvSpPr>
          <p:cNvPr id="4" name="MSIPCMContentMarking" descr="{&quot;HashCode&quot;:1733774299,&quot;Placement&quot;:&quot;Footer&quot;,&quot;Top&quot;:530.1086,&quot;Left&quot;:342.322052,&quot;SlideWidth&quot;:720,&quot;SlideHeight&quot;:540}">
            <a:extLst>
              <a:ext uri="{FF2B5EF4-FFF2-40B4-BE49-F238E27FC236}">
                <a16:creationId xmlns:a16="http://schemas.microsoft.com/office/drawing/2014/main" id="{F95C9A71-825D-48A5-B39C-29ACF364E32D}"/>
              </a:ext>
            </a:extLst>
          </p:cNvPr>
          <p:cNvSpPr txBox="1"/>
          <p:nvPr userDrawn="1"/>
        </p:nvSpPr>
        <p:spPr>
          <a:xfrm>
            <a:off x="4347490" y="6732379"/>
            <a:ext cx="449020" cy="125621"/>
          </a:xfrm>
          <a:prstGeom prst="rect">
            <a:avLst/>
          </a:prstGeom>
          <a:noFill/>
        </p:spPr>
        <p:txBody>
          <a:bodyPr vert="horz" wrap="square" lIns="0" tIns="0" rIns="0" bIns="0" rtlCol="0" anchor="ctr" anchorCtr="1">
            <a:spAutoFit/>
          </a:bodyPr>
          <a:lstStyle/>
          <a:p>
            <a:pPr algn="ctr">
              <a:spcBef>
                <a:spcPts val="0"/>
              </a:spcBef>
              <a:spcAft>
                <a:spcPts val="0"/>
              </a:spcAft>
            </a:pPr>
            <a:r>
              <a:rPr lang="en-US" sz="200">
                <a:solidFill>
                  <a:srgbClr val="0000FF"/>
                </a:solidFill>
                <a:latin typeface="Calibri" panose="020F0502020204030204" pitchFamily="34" charset="0"/>
              </a:rPr>
              <a:t>Datalogic Confidential Internal</a:t>
            </a:r>
          </a:p>
        </p:txBody>
      </p:sp>
    </p:spTree>
    <p:extLst>
      <p:ext uri="{BB962C8B-B14F-4D97-AF65-F5344CB8AC3E}">
        <p14:creationId xmlns:p14="http://schemas.microsoft.com/office/powerpoint/2010/main" val="174516396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51" r:id="rId4"/>
    <p:sldLayoutId id="2147483652" r:id="rId5"/>
    <p:sldLayoutId id="2147483661" r:id="rId6"/>
    <p:sldLayoutId id="2147483663" r:id="rId7"/>
  </p:sldLayoutIdLst>
  <p:hf hdr="0" dt="0"/>
  <p:txStyles>
    <p:titleStyle>
      <a:lvl1pPr algn="l" defTabSz="914400" rtl="0" eaLnBrk="1" latinLnBrk="0" hangingPunct="1">
        <a:spcBef>
          <a:spcPct val="0"/>
        </a:spcBef>
        <a:buNone/>
        <a:defRPr sz="3200" b="0" kern="1200">
          <a:solidFill>
            <a:srgbClr val="002596"/>
          </a:solidFill>
          <a:latin typeface="Lucida Sans"/>
          <a:ea typeface="+mj-ea"/>
          <a:cs typeface="Lucida Sans"/>
        </a:defRPr>
      </a:lvl1pPr>
    </p:titleStyle>
    <p:bodyStyle>
      <a:lvl1pPr marL="342900" indent="-342900" algn="l" defTabSz="914400" rtl="0" eaLnBrk="1" latinLnBrk="0" hangingPunct="1">
        <a:spcBef>
          <a:spcPct val="20000"/>
        </a:spcBef>
        <a:buFont typeface="Wingdings" pitchFamily="2" charset="2"/>
        <a:buChar char="§"/>
        <a:defRPr sz="1600" kern="1200">
          <a:solidFill>
            <a:srgbClr val="595959"/>
          </a:solidFill>
          <a:latin typeface="Lucida Sans"/>
          <a:ea typeface="+mn-ea"/>
          <a:cs typeface="Lucida Sans"/>
        </a:defRPr>
      </a:lvl1pPr>
      <a:lvl2pPr marL="742950" indent="-285750" algn="l" defTabSz="914400" rtl="0" eaLnBrk="1" latinLnBrk="0" hangingPunct="1">
        <a:spcBef>
          <a:spcPct val="20000"/>
        </a:spcBef>
        <a:buFont typeface="Wingdings" pitchFamily="2" charset="2"/>
        <a:buChar char="§"/>
        <a:defRPr sz="1400" kern="1200">
          <a:solidFill>
            <a:srgbClr val="595959"/>
          </a:solidFill>
          <a:latin typeface="Lucida Sans"/>
          <a:ea typeface="+mn-ea"/>
          <a:cs typeface="Lucida Sans"/>
        </a:defRPr>
      </a:lvl2pPr>
      <a:lvl3pPr marL="11430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3pPr>
      <a:lvl4pPr marL="16002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4pPr>
      <a:lvl5pPr marL="2057400" indent="-228600" algn="l" defTabSz="914400" rtl="0" eaLnBrk="1" latinLnBrk="0" hangingPunct="1">
        <a:spcBef>
          <a:spcPct val="20000"/>
        </a:spcBef>
        <a:buFont typeface="Wingdings" pitchFamily="2" charset="2"/>
        <a:buChar char="§"/>
        <a:defRPr sz="1200" kern="1200">
          <a:solidFill>
            <a:srgbClr val="595959"/>
          </a:solidFill>
          <a:latin typeface="Lucida Sans"/>
          <a:ea typeface="+mn-ea"/>
          <a:cs typeface="Lucida San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mailto:corporate@datalogic.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t="-15000"/>
          </a:stretch>
        </a:blipFill>
        <a:effectLst/>
      </p:bgPr>
    </p:bg>
    <p:spTree>
      <p:nvGrpSpPr>
        <p:cNvPr id="1" name=""/>
        <p:cNvGrpSpPr/>
        <p:nvPr/>
      </p:nvGrpSpPr>
      <p:grpSpPr>
        <a:xfrm>
          <a:off x="0" y="0"/>
          <a:ext cx="0" cy="0"/>
          <a:chOff x="0" y="0"/>
          <a:chExt cx="0" cy="0"/>
        </a:xfrm>
      </p:grpSpPr>
      <p:sp>
        <p:nvSpPr>
          <p:cNvPr id="10" name="Titolo 9"/>
          <p:cNvSpPr>
            <a:spLocks noGrp="1"/>
          </p:cNvSpPr>
          <p:nvPr>
            <p:ph type="ctrTitle"/>
          </p:nvPr>
        </p:nvSpPr>
        <p:spPr/>
        <p:txBody>
          <a:bodyPr/>
          <a:lstStyle/>
          <a:p>
            <a:r>
              <a:rPr lang="it-IT" dirty="0"/>
              <a:t>Config Generator</a:t>
            </a:r>
            <a:br>
              <a:rPr lang="it-IT" dirty="0"/>
            </a:br>
            <a:r>
              <a:rPr lang="it-IT" dirty="0"/>
              <a:t>User guide</a:t>
            </a:r>
          </a:p>
        </p:txBody>
      </p:sp>
      <p:sp>
        <p:nvSpPr>
          <p:cNvPr id="11" name="Segnaposto testo 10"/>
          <p:cNvSpPr>
            <a:spLocks noGrp="1"/>
          </p:cNvSpPr>
          <p:nvPr>
            <p:ph type="body" sz="quarter" idx="14"/>
          </p:nvPr>
        </p:nvSpPr>
        <p:spPr/>
        <p:txBody>
          <a:bodyPr/>
          <a:lstStyle/>
          <a:p>
            <a:r>
              <a:rPr lang="it-IT" dirty="0"/>
              <a:t>May 2019</a:t>
            </a:r>
          </a:p>
        </p:txBody>
      </p:sp>
      <p:pic>
        <p:nvPicPr>
          <p:cNvPr id="14" name="Immagin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8838" y="484438"/>
            <a:ext cx="3786469" cy="671492"/>
          </a:xfrm>
          <a:prstGeom prst="rect">
            <a:avLst/>
          </a:prstGeom>
          <a:effectLst>
            <a:outerShdw blurRad="25400" dist="25400" dir="2700000" algn="tl" rotWithShape="0">
              <a:prstClr val="black">
                <a:alpha val="40000"/>
              </a:prstClr>
            </a:outerShdw>
          </a:effectLst>
        </p:spPr>
      </p:pic>
    </p:spTree>
    <p:extLst>
      <p:ext uri="{BB962C8B-B14F-4D97-AF65-F5344CB8AC3E}">
        <p14:creationId xmlns:p14="http://schemas.microsoft.com/office/powerpoint/2010/main" val="2097072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10</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xml file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specific message could be displayed on Aladdin</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329" y="1328538"/>
            <a:ext cx="5333731" cy="205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21" y="3529284"/>
            <a:ext cx="6865937"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2229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11</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xml file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specific parameters could be displayed on Aladdin</a:t>
            </a:r>
          </a:p>
        </p:txBody>
      </p:sp>
      <p:pic>
        <p:nvPicPr>
          <p:cNvPr id="6151" name="Picture 7" descr="C:\Users\nppham\AppData\Local\Temp\SNAGHTML9dfd8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21" y="2309782"/>
            <a:ext cx="464820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4263" y="1427956"/>
            <a:ext cx="6789737"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675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12</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108543"/>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source code structure</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Include files</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Exception </a:t>
            </a:r>
            <a:r>
              <a:rPr lang="en-US" sz="1400" spc="-20" dirty="0" err="1">
                <a:solidFill>
                  <a:prstClr val="black"/>
                </a:solidFill>
                <a:latin typeface="Lucida Sans Unicode" panose="020B0602030504020204" pitchFamily="34" charset="0"/>
                <a:cs typeface="Lucida Sans Unicode" panose="020B0602030504020204" pitchFamily="34" charset="0"/>
              </a:rPr>
              <a:t>enum</a:t>
            </a:r>
            <a:r>
              <a:rPr lang="en-US" sz="1400" spc="-20" dirty="0">
                <a:solidFill>
                  <a:prstClr val="black"/>
                </a:solidFill>
                <a:latin typeface="Lucida Sans Unicode" panose="020B0602030504020204" pitchFamily="34" charset="0"/>
                <a:cs typeface="Lucida Sans Unicode" panose="020B0602030504020204" pitchFamily="34" charset="0"/>
              </a:rPr>
              <a:t> items</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Exception </a:t>
            </a:r>
            <a:r>
              <a:rPr lang="en-US" sz="1400" spc="-20" dirty="0" err="1">
                <a:solidFill>
                  <a:prstClr val="black"/>
                </a:solidFill>
                <a:latin typeface="Lucida Sans Unicode" panose="020B0602030504020204" pitchFamily="34" charset="0"/>
                <a:cs typeface="Lucida Sans Unicode" panose="020B0602030504020204" pitchFamily="34" charset="0"/>
              </a:rPr>
              <a:t>enum</a:t>
            </a:r>
            <a:r>
              <a:rPr lang="en-US" sz="1400" spc="-20" dirty="0">
                <a:solidFill>
                  <a:prstClr val="black"/>
                </a:solidFill>
                <a:latin typeface="Lucida Sans Unicode" panose="020B0602030504020204" pitchFamily="34" charset="0"/>
                <a:cs typeface="Lucida Sans Unicode" panose="020B0602030504020204" pitchFamily="34" charset="0"/>
              </a:rPr>
              <a:t> and structure items</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Name space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Normal table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Special table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Normal delta table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Special delta table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CM variable and access function</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Interface settings</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Feature settings</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Output settings</a:t>
            </a:r>
          </a:p>
        </p:txBody>
      </p:sp>
    </p:spTree>
    <p:extLst>
      <p:ext uri="{BB962C8B-B14F-4D97-AF65-F5344CB8AC3E}">
        <p14:creationId xmlns:p14="http://schemas.microsoft.com/office/powerpoint/2010/main" val="2712891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13</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Include files</a:t>
            </a:r>
          </a:p>
        </p:txBody>
      </p:sp>
      <p:pic>
        <p:nvPicPr>
          <p:cNvPr id="7170" name="Picture 2" descr="C:\Users\nppham\AppData\Local\Temp\SNAGHTMLc33a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6" y="1137507"/>
            <a:ext cx="7029450" cy="1276350"/>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2"/>
          <p:cNvSpPr txBox="1"/>
          <p:nvPr/>
        </p:nvSpPr>
        <p:spPr>
          <a:xfrm>
            <a:off x="741907" y="2372122"/>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Exception </a:t>
            </a:r>
            <a:r>
              <a:rPr lang="en-US" sz="1400" spc="-20" dirty="0" err="1">
                <a:solidFill>
                  <a:prstClr val="black"/>
                </a:solidFill>
                <a:latin typeface="Lucida Sans Unicode" panose="020B0602030504020204" pitchFamily="34" charset="0"/>
                <a:cs typeface="Lucida Sans Unicode" panose="020B0602030504020204" pitchFamily="34" charset="0"/>
              </a:rPr>
              <a:t>enum</a:t>
            </a:r>
            <a:r>
              <a:rPr lang="en-US" sz="1400" spc="-20" dirty="0">
                <a:solidFill>
                  <a:prstClr val="black"/>
                </a:solidFill>
                <a:latin typeface="Lucida Sans Unicode" panose="020B0602030504020204" pitchFamily="34" charset="0"/>
                <a:cs typeface="Lucida Sans Unicode" panose="020B0602030504020204" pitchFamily="34" charset="0"/>
              </a:rPr>
              <a:t> items</a:t>
            </a:r>
          </a:p>
        </p:txBody>
      </p:sp>
      <p:pic>
        <p:nvPicPr>
          <p:cNvPr id="7172" name="Picture 4" descr="C:\Users\nppham\AppData\Local\Temp\SNAGHTMLc67f4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686" y="2684463"/>
            <a:ext cx="5181600" cy="1057276"/>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2"/>
          <p:cNvSpPr txBox="1"/>
          <p:nvPr/>
        </p:nvSpPr>
        <p:spPr>
          <a:xfrm>
            <a:off x="750048" y="3849151"/>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Exception </a:t>
            </a:r>
            <a:r>
              <a:rPr lang="en-US" sz="1400" spc="-20" dirty="0" err="1">
                <a:solidFill>
                  <a:prstClr val="black"/>
                </a:solidFill>
                <a:latin typeface="Lucida Sans Unicode" panose="020B0602030504020204" pitchFamily="34" charset="0"/>
                <a:cs typeface="Lucida Sans Unicode" panose="020B0602030504020204" pitchFamily="34" charset="0"/>
              </a:rPr>
              <a:t>enum</a:t>
            </a:r>
            <a:r>
              <a:rPr lang="en-US" sz="1400" spc="-20" dirty="0">
                <a:solidFill>
                  <a:prstClr val="black"/>
                </a:solidFill>
                <a:latin typeface="Lucida Sans Unicode" panose="020B0602030504020204" pitchFamily="34" charset="0"/>
                <a:cs typeface="Lucida Sans Unicode" panose="020B0602030504020204" pitchFamily="34" charset="0"/>
              </a:rPr>
              <a:t> and structure items</a:t>
            </a:r>
          </a:p>
        </p:txBody>
      </p:sp>
      <p:pic>
        <p:nvPicPr>
          <p:cNvPr id="7174" name="Picture 6" descr="C:\Users\nppham\AppData\Local\Temp\SNAGHTML10cee7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6" y="4302095"/>
            <a:ext cx="6419850" cy="98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743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14</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Normal table</a:t>
            </a:r>
          </a:p>
        </p:txBody>
      </p:sp>
      <p:pic>
        <p:nvPicPr>
          <p:cNvPr id="18" name="Picture 2" descr="C:\Users\nppham\AppData\Local\Temp\SNAGHTML1751d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112" y="1353350"/>
            <a:ext cx="5311775" cy="511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83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15</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special table</a:t>
            </a:r>
          </a:p>
        </p:txBody>
      </p:sp>
      <p:pic>
        <p:nvPicPr>
          <p:cNvPr id="10244" name="Picture 4" descr="C:\Users\nppham\AppData\Local\Temp\SNAGHTML179697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873" y="1259547"/>
            <a:ext cx="4830802" cy="5143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80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16</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delta table</a:t>
            </a:r>
          </a:p>
        </p:txBody>
      </p:sp>
      <p:pic>
        <p:nvPicPr>
          <p:cNvPr id="12290" name="Picture 2" descr="C:\Users\nppham\AppData\Local\Temp\SNAGHTML17fec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169" y="1312665"/>
            <a:ext cx="6188210" cy="5111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57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17</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Input settings – CM variable and access function</a:t>
            </a:r>
          </a:p>
        </p:txBody>
      </p:sp>
      <p:pic>
        <p:nvPicPr>
          <p:cNvPr id="11266" name="Picture 2" descr="C:\Users\nppham\AppData\Local\Temp\SNAGHTML18228b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1493837"/>
            <a:ext cx="7962900"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565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18</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Interface settings</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771" y="1312665"/>
            <a:ext cx="5117708" cy="5150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45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19</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source code files</a:t>
            </a:r>
            <a:endParaRPr lang="it-IT" dirty="0"/>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Feature settings</a:t>
            </a:r>
          </a:p>
        </p:txBody>
      </p:sp>
      <p:sp>
        <p:nvSpPr>
          <p:cNvPr id="13" name="CasellaDiTesto 2"/>
          <p:cNvSpPr txBox="1"/>
          <p:nvPr/>
        </p:nvSpPr>
        <p:spPr>
          <a:xfrm>
            <a:off x="741906" y="2105436"/>
            <a:ext cx="7739153" cy="307777"/>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Output settings</a:t>
            </a:r>
          </a:p>
        </p:txBody>
      </p:sp>
      <p:pic>
        <p:nvPicPr>
          <p:cNvPr id="5" name="Picture 4">
            <a:extLst>
              <a:ext uri="{FF2B5EF4-FFF2-40B4-BE49-F238E27FC236}">
                <a16:creationId xmlns:a16="http://schemas.microsoft.com/office/drawing/2014/main" id="{96B74C32-CB9E-2BF5-F577-F328A7995F53}"/>
              </a:ext>
            </a:extLst>
          </p:cNvPr>
          <p:cNvPicPr>
            <a:picLocks noChangeAspect="1"/>
          </p:cNvPicPr>
          <p:nvPr/>
        </p:nvPicPr>
        <p:blipFill>
          <a:blip r:embed="rId3"/>
          <a:stretch>
            <a:fillRect/>
          </a:stretch>
        </p:blipFill>
        <p:spPr>
          <a:xfrm>
            <a:off x="95250" y="1290180"/>
            <a:ext cx="8668960" cy="676369"/>
          </a:xfrm>
          <a:prstGeom prst="rect">
            <a:avLst/>
          </a:prstGeom>
        </p:spPr>
      </p:pic>
      <p:pic>
        <p:nvPicPr>
          <p:cNvPr id="10" name="Picture 9">
            <a:extLst>
              <a:ext uri="{FF2B5EF4-FFF2-40B4-BE49-F238E27FC236}">
                <a16:creationId xmlns:a16="http://schemas.microsoft.com/office/drawing/2014/main" id="{9511DDA8-4E6D-4F7F-8101-ACB4402AE91B}"/>
              </a:ext>
            </a:extLst>
          </p:cNvPr>
          <p:cNvPicPr>
            <a:picLocks noChangeAspect="1"/>
          </p:cNvPicPr>
          <p:nvPr/>
        </p:nvPicPr>
        <p:blipFill>
          <a:blip r:embed="rId4"/>
          <a:stretch>
            <a:fillRect/>
          </a:stretch>
        </p:blipFill>
        <p:spPr>
          <a:xfrm>
            <a:off x="95250" y="2498090"/>
            <a:ext cx="8840434" cy="514422"/>
          </a:xfrm>
          <a:prstGeom prst="rect">
            <a:avLst/>
          </a:prstGeom>
        </p:spPr>
      </p:pic>
    </p:spTree>
    <p:extLst>
      <p:ext uri="{BB962C8B-B14F-4D97-AF65-F5344CB8AC3E}">
        <p14:creationId xmlns:p14="http://schemas.microsoft.com/office/powerpoint/2010/main" val="15085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How to use tool</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id="{264CA375-5341-4BED-B132-F63136EDD4AD}"/>
              </a:ext>
            </a:extLst>
          </p:cNvPr>
          <p:cNvPicPr>
            <a:picLocks noChangeAspect="1"/>
          </p:cNvPicPr>
          <p:nvPr/>
        </p:nvPicPr>
        <p:blipFill>
          <a:blip r:embed="rId5"/>
          <a:stretch>
            <a:fillRect/>
          </a:stretch>
        </p:blipFill>
        <p:spPr>
          <a:xfrm>
            <a:off x="-811836" y="1238560"/>
            <a:ext cx="9905682" cy="4371191"/>
          </a:xfrm>
          <a:prstGeom prst="rect">
            <a:avLst/>
          </a:prstGeom>
        </p:spPr>
      </p:pic>
    </p:spTree>
    <p:extLst>
      <p:ext uri="{BB962C8B-B14F-4D97-AF65-F5344CB8AC3E}">
        <p14:creationId xmlns:p14="http://schemas.microsoft.com/office/powerpoint/2010/main" val="2528879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20</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Understand log message</a:t>
            </a:r>
            <a:endParaRPr lang="it-IT" dirty="0"/>
          </a:p>
        </p:txBody>
      </p:sp>
      <p:sp>
        <p:nvSpPr>
          <p:cNvPr id="14" name="CasellaDiTesto 2"/>
          <p:cNvSpPr txBox="1"/>
          <p:nvPr/>
        </p:nvSpPr>
        <p:spPr>
          <a:xfrm>
            <a:off x="741907" y="1004888"/>
            <a:ext cx="7739153" cy="5047536"/>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There are following types of issue</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Missing information</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Incorrect data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Duplicate information</a:t>
            </a:r>
          </a:p>
          <a:p>
            <a:pPr marL="742950" lvl="1"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Missing information </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Record message: </a:t>
            </a:r>
            <a:r>
              <a:rPr lang="en-US" sz="1400" spc="-20" dirty="0">
                <a:solidFill>
                  <a:srgbClr val="FF0000"/>
                </a:solidFill>
                <a:latin typeface="Lucida Sans Unicode" panose="020B0602030504020204" pitchFamily="34" charset="0"/>
                <a:cs typeface="Lucida Sans Unicode" panose="020B0602030504020204" pitchFamily="34" charset="0"/>
              </a:rPr>
              <a:t>“Missing mandatory information”</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Possible columns specified in record include: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Mandatory information</a:t>
            </a:r>
          </a:p>
          <a:p>
            <a:pPr marL="1657350" lvl="3"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Configuration Item</a:t>
            </a: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CI_TagName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CI_ValueOption</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2114550" lvl="4"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All mandatory keywords</a:t>
            </a: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CI_Master_Default_Bologna</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CI_Master_Default_Eugene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CI_ValueSizeBytes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CI_UserVisibility</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Option information (only required if </a:t>
            </a:r>
            <a:r>
              <a:rPr lang="en-US" sz="1400" spc="-20" dirty="0" err="1">
                <a:solidFill>
                  <a:prstClr val="black"/>
                </a:solidFill>
                <a:latin typeface="Lucida Sans Unicode" panose="020B0602030504020204" pitchFamily="34" charset="0"/>
                <a:cs typeface="Lucida Sans Unicode" panose="020B0602030504020204" pitchFamily="34" charset="0"/>
              </a:rPr>
              <a:t>CI_UserVisibility</a:t>
            </a:r>
            <a:r>
              <a:rPr lang="en-US" sz="1400" spc="-20" dirty="0">
                <a:solidFill>
                  <a:prstClr val="black"/>
                </a:solidFill>
                <a:latin typeface="Lucida Sans Unicode" panose="020B0602030504020204" pitchFamily="34" charset="0"/>
                <a:cs typeface="Lucida Sans Unicode" panose="020B0602030504020204" pitchFamily="34" charset="0"/>
              </a:rPr>
              <a:t> is PUBLIC)</a:t>
            </a: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CI_AladdinVisibility</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CI_AladdinPagePosition</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CI_SupportedModels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657350" lvl="3"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CI_AladdinRule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4153828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21</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Understand log message</a:t>
            </a:r>
            <a:endParaRPr lang="it-IT" dirty="0"/>
          </a:p>
        </p:txBody>
      </p:sp>
      <p:sp>
        <p:nvSpPr>
          <p:cNvPr id="14" name="CasellaDiTesto 2"/>
          <p:cNvSpPr txBox="1"/>
          <p:nvPr/>
        </p:nvSpPr>
        <p:spPr>
          <a:xfrm>
            <a:off x="741907" y="1004888"/>
            <a:ext cx="7739153" cy="5909310"/>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Incorrect data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Record message: </a:t>
            </a:r>
            <a:r>
              <a:rPr lang="en-US" sz="1400" spc="-20" dirty="0">
                <a:solidFill>
                  <a:srgbClr val="FF0000"/>
                </a:solidFill>
                <a:latin typeface="Lucida Sans Unicode" panose="020B0602030504020204" pitchFamily="34" charset="0"/>
                <a:cs typeface="Lucida Sans Unicode" panose="020B0602030504020204" pitchFamily="34" charset="0"/>
              </a:rPr>
              <a:t>"Information is incorrect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Possible columns is specified in record include: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Configuration Item is not 4 characters</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CI_ValueOption</a:t>
            </a:r>
            <a:r>
              <a:rPr lang="en-US" sz="1400" spc="-20" dirty="0">
                <a:solidFill>
                  <a:prstClr val="black"/>
                </a:solidFill>
                <a:latin typeface="Lucida Sans Unicode" panose="020B0602030504020204" pitchFamily="34" charset="0"/>
                <a:cs typeface="Lucida Sans Unicode" panose="020B0602030504020204" pitchFamily="34" charset="0"/>
              </a:rPr>
              <a:t> has max value is 0</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CI_ValueOption</a:t>
            </a:r>
            <a:r>
              <a:rPr lang="en-US" sz="1400" spc="-20" dirty="0">
                <a:solidFill>
                  <a:prstClr val="black"/>
                </a:solidFill>
                <a:latin typeface="Lucida Sans Unicode" panose="020B0602030504020204" pitchFamily="34" charset="0"/>
                <a:cs typeface="Lucida Sans Unicode" panose="020B0602030504020204" pitchFamily="34" charset="0"/>
              </a:rPr>
              <a:t> (Custom) has size of member inconsistent with total size</a:t>
            </a:r>
          </a:p>
          <a:p>
            <a:pPr marL="742950" lvl="1"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Incorrect Hex value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Record message: </a:t>
            </a:r>
            <a:r>
              <a:rPr lang="en-US" sz="1400" spc="-20" dirty="0">
                <a:solidFill>
                  <a:srgbClr val="FF0000"/>
                </a:solidFill>
                <a:latin typeface="Lucida Sans Unicode" panose="020B0602030504020204" pitchFamily="34" charset="0"/>
                <a:cs typeface="Lucida Sans Unicode" panose="020B0602030504020204" pitchFamily="34" charset="0"/>
              </a:rPr>
              <a:t>“Information is incorrect Hex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Possible columns is specified in record include:</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CI_ValueOption</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CI_Master_Default_Bologna</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CI_Master_Default_Eugene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CI_InterfaceClass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Error: Value with 0x prefix but contain character outside 0-9, a-f, A-F</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Warning: Value without 0x but contain  character a-f, A-F</a:t>
            </a: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Incorrect </a:t>
            </a:r>
            <a:r>
              <a:rPr lang="en-US" sz="1400" spc="-20" dirty="0" err="1">
                <a:solidFill>
                  <a:prstClr val="black"/>
                </a:solidFill>
                <a:latin typeface="Lucida Sans Unicode" panose="020B0602030504020204" pitchFamily="34" charset="0"/>
                <a:cs typeface="Lucida Sans Unicode" panose="020B0602030504020204" pitchFamily="34" charset="0"/>
              </a:rPr>
              <a:t>Int</a:t>
            </a:r>
            <a:r>
              <a:rPr lang="en-US" sz="1400" spc="-20" dirty="0">
                <a:solidFill>
                  <a:prstClr val="black"/>
                </a:solidFill>
                <a:latin typeface="Lucida Sans Unicode" panose="020B0602030504020204" pitchFamily="34" charset="0"/>
                <a:cs typeface="Lucida Sans Unicode" panose="020B0602030504020204" pitchFamily="34" charset="0"/>
              </a:rPr>
              <a:t> value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Record message: </a:t>
            </a:r>
            <a:r>
              <a:rPr lang="en-US" sz="1400" spc="-20" dirty="0">
                <a:solidFill>
                  <a:srgbClr val="FF0000"/>
                </a:solidFill>
                <a:latin typeface="Lucida Sans Unicode" panose="020B0602030504020204" pitchFamily="34" charset="0"/>
                <a:cs typeface="Lucida Sans Unicode" panose="020B0602030504020204" pitchFamily="34" charset="0"/>
              </a:rPr>
              <a:t>“Information is incorrect Decimal format”</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Possible columns is specified in record include:</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CI_ValueOption</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CI_Master_Default_Bologna</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CI_Master_Default_Eugene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CI_InterfaceClass</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Error: Value without 0x prefix but contain character outside 0-9</a:t>
            </a:r>
          </a:p>
          <a:p>
            <a:pPr marL="742950" lvl="1"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495048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22</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Understand log message</a:t>
            </a:r>
            <a:endParaRPr lang="it-IT" dirty="0"/>
          </a:p>
        </p:txBody>
      </p:sp>
      <p:sp>
        <p:nvSpPr>
          <p:cNvPr id="14" name="CasellaDiTesto 2"/>
          <p:cNvSpPr txBox="1"/>
          <p:nvPr/>
        </p:nvSpPr>
        <p:spPr>
          <a:xfrm>
            <a:off x="741907" y="1004888"/>
            <a:ext cx="7739153" cy="4832092"/>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Duplicate information</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Record message: </a:t>
            </a:r>
            <a:r>
              <a:rPr lang="en-US" sz="1400" spc="-20" dirty="0">
                <a:solidFill>
                  <a:srgbClr val="FF0000"/>
                </a:solidFill>
                <a:latin typeface="Lucida Sans Unicode" panose="020B0602030504020204" pitchFamily="34" charset="0"/>
                <a:cs typeface="Lucida Sans Unicode" panose="020B0602030504020204" pitchFamily="34" charset="0"/>
              </a:rPr>
              <a:t>"Duplicate data “</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Possible columns is specified in record include:</a:t>
            </a:r>
          </a:p>
          <a:p>
            <a:pPr marL="1200150" lvl="2"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Configuration Item: There are 2 or more row has same Configuration item</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CI_AladdinPagePosition</a:t>
            </a:r>
            <a:r>
              <a:rPr lang="en-US" sz="1400" spc="-20" dirty="0">
                <a:solidFill>
                  <a:prstClr val="black"/>
                </a:solidFill>
                <a:latin typeface="Lucida Sans Unicode" panose="020B0602030504020204" pitchFamily="34" charset="0"/>
                <a:cs typeface="Lucida Sans Unicode" panose="020B0602030504020204" pitchFamily="34" charset="0"/>
              </a:rPr>
              <a:t>: There are 2 or more category but place at same position</a:t>
            </a:r>
          </a:p>
          <a:p>
            <a:pPr marL="1200150" lvl="2"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CI_TagName</a:t>
            </a:r>
            <a:r>
              <a:rPr lang="en-US" sz="1400" spc="-20" dirty="0">
                <a:solidFill>
                  <a:prstClr val="black"/>
                </a:solidFill>
                <a:latin typeface="Lucida Sans Unicode" panose="020B0602030504020204" pitchFamily="34" charset="0"/>
                <a:cs typeface="Lucida Sans Unicode" panose="020B0602030504020204" pitchFamily="34" charset="0"/>
              </a:rPr>
              <a:t>: Tag name in csv file duplicated with predefined listed or internal Aladdin list</a:t>
            </a: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Aladdin will display the item at </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Location specified in </a:t>
            </a:r>
            <a:r>
              <a:rPr lang="en-US" sz="1400" spc="-20" dirty="0" err="1">
                <a:solidFill>
                  <a:prstClr val="black"/>
                </a:solidFill>
                <a:latin typeface="Lucida Sans Unicode" panose="020B0602030504020204" pitchFamily="34" charset="0"/>
                <a:cs typeface="Lucida Sans Unicode" panose="020B0602030504020204" pitchFamily="34" charset="0"/>
              </a:rPr>
              <a:t>CI_AladdinPagePosition</a:t>
            </a:r>
            <a:r>
              <a:rPr lang="en-US" sz="1400" spc="-20" dirty="0">
                <a:solidFill>
                  <a:prstClr val="black"/>
                </a:solidFill>
                <a:latin typeface="Lucida Sans Unicode" panose="020B0602030504020204" pitchFamily="34" charset="0"/>
                <a:cs typeface="Lucida Sans Unicode" panose="020B0602030504020204" pitchFamily="34" charset="0"/>
              </a:rPr>
              <a:t> </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Name specified in </a:t>
            </a:r>
            <a:r>
              <a:rPr lang="en-US" sz="1400" spc="-20" dirty="0" err="1">
                <a:solidFill>
                  <a:prstClr val="black"/>
                </a:solidFill>
                <a:latin typeface="Lucida Sans Unicode" panose="020B0602030504020204" pitchFamily="34" charset="0"/>
                <a:cs typeface="Lucida Sans Unicode" panose="020B0602030504020204" pitchFamily="34" charset="0"/>
              </a:rPr>
              <a:t>CI_TagUserName</a:t>
            </a: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Aladdin allow display </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Same </a:t>
            </a: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item instances in many positions (</a:t>
            </a:r>
            <a:r>
              <a:rPr lang="en-US" sz="1400" spc="-20" dirty="0" err="1">
                <a:solidFill>
                  <a:prstClr val="black"/>
                </a:solidFill>
                <a:latin typeface="Lucida Sans Unicode" panose="020B0602030504020204" pitchFamily="34" charset="0"/>
                <a:cs typeface="Lucida Sans Unicode" panose="020B0602030504020204" pitchFamily="34" charset="0"/>
              </a:rPr>
              <a:t>i.e</a:t>
            </a:r>
            <a:r>
              <a:rPr lang="en-US" sz="1400" spc="-20" dirty="0">
                <a:solidFill>
                  <a:prstClr val="black"/>
                </a:solidFill>
                <a:latin typeface="Lucida Sans Unicode" panose="020B0602030504020204" pitchFamily="34" charset="0"/>
                <a:cs typeface="Lucida Sans Unicode" panose="020B0602030504020204" pitchFamily="34" charset="0"/>
              </a:rPr>
              <a:t> USSE) This item value will be same at every location</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Different </a:t>
            </a: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item instances in many positions. Item values are not the same at every location. These items usually depend to interface</a:t>
            </a:r>
          </a:p>
          <a:p>
            <a:pPr marL="285750" indent="-285750">
              <a:buFont typeface="Arial" pitchFamily="34" charset="0"/>
              <a:buChar char="•"/>
            </a:pPr>
            <a:r>
              <a:rPr lang="en-US" sz="1400" spc="-20" dirty="0">
                <a:solidFill>
                  <a:srgbClr val="FF0000"/>
                </a:solidFill>
                <a:latin typeface="Lucida Sans Unicode" panose="020B0602030504020204" pitchFamily="34" charset="0"/>
                <a:cs typeface="Lucida Sans Unicode" panose="020B0602030504020204" pitchFamily="34" charset="0"/>
              </a:rPr>
              <a:t>Aladdin would cause issue if</a:t>
            </a:r>
          </a:p>
          <a:p>
            <a:pPr marL="742950" lvl="1" indent="-285750">
              <a:buFont typeface="Arial" pitchFamily="34" charset="0"/>
              <a:buChar char="•"/>
            </a:pPr>
            <a:r>
              <a:rPr lang="en-US" sz="1400" spc="-20" dirty="0">
                <a:solidFill>
                  <a:srgbClr val="FF0000"/>
                </a:solidFill>
                <a:latin typeface="Lucida Sans Unicode" panose="020B0602030504020204" pitchFamily="34" charset="0"/>
                <a:cs typeface="Lucida Sans Unicode" panose="020B0602030504020204" pitchFamily="34" charset="0"/>
              </a:rPr>
              <a:t>Different config item’s </a:t>
            </a:r>
            <a:r>
              <a:rPr lang="en-US" sz="1400" spc="-20" dirty="0" err="1">
                <a:solidFill>
                  <a:srgbClr val="FF0000"/>
                </a:solidFill>
                <a:latin typeface="Lucida Sans Unicode" panose="020B0602030504020204" pitchFamily="34" charset="0"/>
                <a:cs typeface="Lucida Sans Unicode" panose="020B0602030504020204" pitchFamily="34" charset="0"/>
              </a:rPr>
              <a:t>intances</a:t>
            </a:r>
            <a:r>
              <a:rPr lang="en-US" sz="1400" spc="-20" dirty="0">
                <a:solidFill>
                  <a:srgbClr val="FF0000"/>
                </a:solidFill>
                <a:latin typeface="Lucida Sans Unicode" panose="020B0602030504020204" pitchFamily="34" charset="0"/>
                <a:cs typeface="Lucida Sans Unicode" panose="020B0602030504020204" pitchFamily="34" charset="0"/>
              </a:rPr>
              <a:t> in same position. Item values are not the same at same location.</a:t>
            </a:r>
          </a:p>
          <a:p>
            <a:pPr marL="742950" lvl="1"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1200150" lvl="2"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743602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23</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Run in command line</a:t>
            </a:r>
            <a:endParaRPr lang="it-IT" dirty="0"/>
          </a:p>
        </p:txBody>
      </p:sp>
      <p:pic>
        <p:nvPicPr>
          <p:cNvPr id="5" name="Picture 4">
            <a:extLst>
              <a:ext uri="{FF2B5EF4-FFF2-40B4-BE49-F238E27FC236}">
                <a16:creationId xmlns:a16="http://schemas.microsoft.com/office/drawing/2014/main" id="{42F0AF66-2B0F-7455-0B84-6F170242D5A7}"/>
              </a:ext>
            </a:extLst>
          </p:cNvPr>
          <p:cNvPicPr>
            <a:picLocks noChangeAspect="1"/>
          </p:cNvPicPr>
          <p:nvPr/>
        </p:nvPicPr>
        <p:blipFill>
          <a:blip r:embed="rId3"/>
          <a:stretch>
            <a:fillRect/>
          </a:stretch>
        </p:blipFill>
        <p:spPr>
          <a:xfrm>
            <a:off x="0" y="892297"/>
            <a:ext cx="9144000" cy="2249214"/>
          </a:xfrm>
          <a:prstGeom prst="rect">
            <a:avLst/>
          </a:prstGeom>
        </p:spPr>
      </p:pic>
      <p:sp>
        <p:nvSpPr>
          <p:cNvPr id="9" name="TextBox 8">
            <a:extLst>
              <a:ext uri="{FF2B5EF4-FFF2-40B4-BE49-F238E27FC236}">
                <a16:creationId xmlns:a16="http://schemas.microsoft.com/office/drawing/2014/main" id="{47A46B13-5500-0ED4-AC5A-335FD4B841EB}"/>
              </a:ext>
            </a:extLst>
          </p:cNvPr>
          <p:cNvSpPr txBox="1"/>
          <p:nvPr/>
        </p:nvSpPr>
        <p:spPr>
          <a:xfrm>
            <a:off x="264921" y="3347158"/>
            <a:ext cx="8884548" cy="2308324"/>
          </a:xfrm>
          <a:prstGeom prst="rect">
            <a:avLst/>
          </a:prstGeom>
          <a:noFill/>
        </p:spPr>
        <p:txBody>
          <a:bodyPr wrap="none" rtlCol="0">
            <a:spAutoFit/>
          </a:bodyPr>
          <a:lstStyle/>
          <a:p>
            <a:pPr algn="r"/>
            <a:r>
              <a:rPr lang="en-US" dirty="0">
                <a:solidFill>
                  <a:srgbClr val="FF0000"/>
                </a:solidFill>
              </a:rPr>
              <a:t>Syntax to run CIRO in console mode</a:t>
            </a:r>
          </a:p>
          <a:p>
            <a:endParaRPr lang="en-US" dirty="0"/>
          </a:p>
          <a:p>
            <a:r>
              <a:rPr lang="en-US" dirty="0"/>
              <a:t>Note: </a:t>
            </a:r>
            <a:r>
              <a:rPr lang="en-US" dirty="0">
                <a:solidFill>
                  <a:srgbClr val="FF0000"/>
                </a:solidFill>
              </a:rPr>
              <a:t>“+as” or “ab” or “+a” or “+b” or “+s” </a:t>
            </a:r>
            <a:r>
              <a:rPr lang="en-US" dirty="0"/>
              <a:t>is compulsory when running in the console mode </a:t>
            </a:r>
          </a:p>
          <a:p>
            <a:r>
              <a:rPr lang="en-US" dirty="0"/>
              <a:t>            “+as”: Generate the Aladdin package and source code files.</a:t>
            </a:r>
          </a:p>
          <a:p>
            <a:r>
              <a:rPr lang="en-US" dirty="0"/>
              <a:t>            “+ab”: Generate the Aladdin package and bin files.</a:t>
            </a:r>
          </a:p>
          <a:p>
            <a:r>
              <a:rPr lang="en-US" dirty="0"/>
              <a:t>            “+a”: Generate the Aladdin package.</a:t>
            </a:r>
          </a:p>
          <a:p>
            <a:r>
              <a:rPr lang="en-US" dirty="0"/>
              <a:t>            “+b”: Generate bin files.</a:t>
            </a:r>
          </a:p>
          <a:p>
            <a:r>
              <a:rPr lang="en-US" dirty="0"/>
              <a:t>            “+s”: Generate source code files.</a:t>
            </a:r>
          </a:p>
        </p:txBody>
      </p:sp>
      <p:cxnSp>
        <p:nvCxnSpPr>
          <p:cNvPr id="15" name="Straight Arrow Connector 14">
            <a:extLst>
              <a:ext uri="{FF2B5EF4-FFF2-40B4-BE49-F238E27FC236}">
                <a16:creationId xmlns:a16="http://schemas.microsoft.com/office/drawing/2014/main" id="{5FA78519-3537-924F-5504-E93705D41C2E}"/>
              </a:ext>
            </a:extLst>
          </p:cNvPr>
          <p:cNvCxnSpPr/>
          <p:nvPr/>
        </p:nvCxnSpPr>
        <p:spPr>
          <a:xfrm flipH="1" flipV="1">
            <a:off x="7598664" y="1775682"/>
            <a:ext cx="1234160" cy="16533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631FFA-1D0F-38FE-F814-92D0AFA626C6}"/>
              </a:ext>
            </a:extLst>
          </p:cNvPr>
          <p:cNvCxnSpPr/>
          <p:nvPr/>
        </p:nvCxnSpPr>
        <p:spPr>
          <a:xfrm flipH="1" flipV="1">
            <a:off x="7534656" y="2057400"/>
            <a:ext cx="1298168" cy="13716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D0CE255-AF64-79E0-DCC9-F9888E0C2BB4}"/>
              </a:ext>
            </a:extLst>
          </p:cNvPr>
          <p:cNvCxnSpPr/>
          <p:nvPr/>
        </p:nvCxnSpPr>
        <p:spPr>
          <a:xfrm flipH="1" flipV="1">
            <a:off x="7534656" y="2368296"/>
            <a:ext cx="1298168" cy="10607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2A8AE0-C672-72B3-B59E-E6CCD191A728}"/>
              </a:ext>
            </a:extLst>
          </p:cNvPr>
          <p:cNvCxnSpPr/>
          <p:nvPr/>
        </p:nvCxnSpPr>
        <p:spPr>
          <a:xfrm flipH="1" flipV="1">
            <a:off x="7534656" y="2679192"/>
            <a:ext cx="1298168" cy="7498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A57AAFA-11B5-92E0-99F8-EC4D6DDDE45B}"/>
              </a:ext>
            </a:extLst>
          </p:cNvPr>
          <p:cNvCxnSpPr/>
          <p:nvPr/>
        </p:nvCxnSpPr>
        <p:spPr>
          <a:xfrm flipH="1" flipV="1">
            <a:off x="7449343" y="2916936"/>
            <a:ext cx="1383481" cy="51206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76413C-5690-A3EC-18B6-15BB8A435231}"/>
              </a:ext>
            </a:extLst>
          </p:cNvPr>
          <p:cNvCxnSpPr>
            <a:cxnSpLocks/>
          </p:cNvCxnSpPr>
          <p:nvPr/>
        </p:nvCxnSpPr>
        <p:spPr>
          <a:xfrm>
            <a:off x="5010912" y="1627632"/>
            <a:ext cx="0" cy="14264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AAEFD2-2129-16C8-DC3A-A6AF4DBB0042}"/>
              </a:ext>
            </a:extLst>
          </p:cNvPr>
          <p:cNvCxnSpPr>
            <a:cxnSpLocks/>
          </p:cNvCxnSpPr>
          <p:nvPr/>
        </p:nvCxnSpPr>
        <p:spPr>
          <a:xfrm>
            <a:off x="5263896" y="1624584"/>
            <a:ext cx="0" cy="142646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443215B-6C10-989E-13E4-987DC82D1519}"/>
              </a:ext>
            </a:extLst>
          </p:cNvPr>
          <p:cNvCxnSpPr/>
          <p:nvPr/>
        </p:nvCxnSpPr>
        <p:spPr>
          <a:xfrm>
            <a:off x="5010912" y="1624584"/>
            <a:ext cx="2529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B90D970-F608-AC3B-77CF-142710A19620}"/>
              </a:ext>
            </a:extLst>
          </p:cNvPr>
          <p:cNvCxnSpPr/>
          <p:nvPr/>
        </p:nvCxnSpPr>
        <p:spPr>
          <a:xfrm>
            <a:off x="5010912" y="3051048"/>
            <a:ext cx="2529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14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24</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Run in command line</a:t>
            </a:r>
            <a:endParaRPr lang="it-IT" dirty="0"/>
          </a:p>
        </p:txBody>
      </p:sp>
      <p:pic>
        <p:nvPicPr>
          <p:cNvPr id="5" name="Picture 4">
            <a:extLst>
              <a:ext uri="{FF2B5EF4-FFF2-40B4-BE49-F238E27FC236}">
                <a16:creationId xmlns:a16="http://schemas.microsoft.com/office/drawing/2014/main" id="{F9C1D420-0717-3F18-2017-D193C1DF28BB}"/>
              </a:ext>
            </a:extLst>
          </p:cNvPr>
          <p:cNvPicPr>
            <a:picLocks noChangeAspect="1"/>
          </p:cNvPicPr>
          <p:nvPr/>
        </p:nvPicPr>
        <p:blipFill>
          <a:blip r:embed="rId3"/>
          <a:stretch>
            <a:fillRect/>
          </a:stretch>
        </p:blipFill>
        <p:spPr>
          <a:xfrm>
            <a:off x="-1" y="939977"/>
            <a:ext cx="8402093" cy="450307"/>
          </a:xfrm>
          <a:prstGeom prst="rect">
            <a:avLst/>
          </a:prstGeom>
        </p:spPr>
      </p:pic>
      <p:pic>
        <p:nvPicPr>
          <p:cNvPr id="10" name="Picture 9">
            <a:extLst>
              <a:ext uri="{FF2B5EF4-FFF2-40B4-BE49-F238E27FC236}">
                <a16:creationId xmlns:a16="http://schemas.microsoft.com/office/drawing/2014/main" id="{C1767589-4E10-0060-85BF-021CDC6162A4}"/>
              </a:ext>
            </a:extLst>
          </p:cNvPr>
          <p:cNvPicPr>
            <a:picLocks noChangeAspect="1"/>
          </p:cNvPicPr>
          <p:nvPr/>
        </p:nvPicPr>
        <p:blipFill rotWithShape="1">
          <a:blip r:embed="rId4"/>
          <a:srcRect r="20977"/>
          <a:stretch/>
        </p:blipFill>
        <p:spPr>
          <a:xfrm>
            <a:off x="-1" y="1441424"/>
            <a:ext cx="7150609" cy="4891852"/>
          </a:xfrm>
          <a:prstGeom prst="rect">
            <a:avLst/>
          </a:prstGeom>
        </p:spPr>
      </p:pic>
      <p:pic>
        <p:nvPicPr>
          <p:cNvPr id="14" name="Picture 13">
            <a:extLst>
              <a:ext uri="{FF2B5EF4-FFF2-40B4-BE49-F238E27FC236}">
                <a16:creationId xmlns:a16="http://schemas.microsoft.com/office/drawing/2014/main" id="{BE3D9F85-83F1-16AB-6D5B-C6158DDB6114}"/>
              </a:ext>
            </a:extLst>
          </p:cNvPr>
          <p:cNvPicPr>
            <a:picLocks noChangeAspect="1"/>
          </p:cNvPicPr>
          <p:nvPr/>
        </p:nvPicPr>
        <p:blipFill>
          <a:blip r:embed="rId5"/>
          <a:stretch>
            <a:fillRect/>
          </a:stretch>
        </p:blipFill>
        <p:spPr>
          <a:xfrm>
            <a:off x="7375296" y="1670693"/>
            <a:ext cx="1457528" cy="2029108"/>
          </a:xfrm>
          <a:prstGeom prst="rect">
            <a:avLst/>
          </a:prstGeom>
        </p:spPr>
      </p:pic>
      <p:cxnSp>
        <p:nvCxnSpPr>
          <p:cNvPr id="16" name="Straight Arrow Connector 15">
            <a:extLst>
              <a:ext uri="{FF2B5EF4-FFF2-40B4-BE49-F238E27FC236}">
                <a16:creationId xmlns:a16="http://schemas.microsoft.com/office/drawing/2014/main" id="{17DE61BD-80D1-D3C6-4760-39095F47BE1D}"/>
              </a:ext>
            </a:extLst>
          </p:cNvPr>
          <p:cNvCxnSpPr/>
          <p:nvPr/>
        </p:nvCxnSpPr>
        <p:spPr>
          <a:xfrm flipH="1" flipV="1">
            <a:off x="8019288" y="1328537"/>
            <a:ext cx="148643" cy="527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152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25</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Run in command line</a:t>
            </a:r>
            <a:endParaRPr lang="it-IT" dirty="0"/>
          </a:p>
        </p:txBody>
      </p:sp>
      <p:pic>
        <p:nvPicPr>
          <p:cNvPr id="10" name="Picture 9">
            <a:extLst>
              <a:ext uri="{FF2B5EF4-FFF2-40B4-BE49-F238E27FC236}">
                <a16:creationId xmlns:a16="http://schemas.microsoft.com/office/drawing/2014/main" id="{DB298920-554B-521D-78BD-15EE7A6ECC68}"/>
              </a:ext>
            </a:extLst>
          </p:cNvPr>
          <p:cNvPicPr>
            <a:picLocks noChangeAspect="1"/>
          </p:cNvPicPr>
          <p:nvPr/>
        </p:nvPicPr>
        <p:blipFill>
          <a:blip r:embed="rId3"/>
          <a:stretch>
            <a:fillRect/>
          </a:stretch>
        </p:blipFill>
        <p:spPr>
          <a:xfrm>
            <a:off x="0" y="942545"/>
            <a:ext cx="9144000" cy="4972910"/>
          </a:xfrm>
          <a:prstGeom prst="rect">
            <a:avLst/>
          </a:prstGeom>
        </p:spPr>
      </p:pic>
      <p:pic>
        <p:nvPicPr>
          <p:cNvPr id="14" name="Picture 13">
            <a:extLst>
              <a:ext uri="{FF2B5EF4-FFF2-40B4-BE49-F238E27FC236}">
                <a16:creationId xmlns:a16="http://schemas.microsoft.com/office/drawing/2014/main" id="{A7EC3774-AFD1-310D-542F-0A942672E56B}"/>
              </a:ext>
            </a:extLst>
          </p:cNvPr>
          <p:cNvPicPr>
            <a:picLocks noChangeAspect="1"/>
          </p:cNvPicPr>
          <p:nvPr/>
        </p:nvPicPr>
        <p:blipFill>
          <a:blip r:embed="rId4"/>
          <a:stretch>
            <a:fillRect/>
          </a:stretch>
        </p:blipFill>
        <p:spPr>
          <a:xfrm>
            <a:off x="6663421" y="1219218"/>
            <a:ext cx="1571844" cy="676369"/>
          </a:xfrm>
          <a:prstGeom prst="rect">
            <a:avLst/>
          </a:prstGeom>
        </p:spPr>
      </p:pic>
      <p:cxnSp>
        <p:nvCxnSpPr>
          <p:cNvPr id="16" name="Straight Arrow Connector 15">
            <a:extLst>
              <a:ext uri="{FF2B5EF4-FFF2-40B4-BE49-F238E27FC236}">
                <a16:creationId xmlns:a16="http://schemas.microsoft.com/office/drawing/2014/main" id="{D63EF29E-D5BB-7BF2-1094-416F0A6B217E}"/>
              </a:ext>
            </a:extLst>
          </p:cNvPr>
          <p:cNvCxnSpPr>
            <a:stCxn id="14" idx="1"/>
          </p:cNvCxnSpPr>
          <p:nvPr/>
        </p:nvCxnSpPr>
        <p:spPr>
          <a:xfrm flipH="1" flipV="1">
            <a:off x="4059936" y="1252243"/>
            <a:ext cx="2603485" cy="3051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Thank</a:t>
            </a:r>
            <a:r>
              <a:rPr lang="it-IT" dirty="0"/>
              <a:t> </a:t>
            </a:r>
            <a:r>
              <a:rPr lang="it-IT" dirty="0" err="1"/>
              <a:t>you</a:t>
            </a:r>
            <a:endParaRPr lang="it-IT" dirty="0"/>
          </a:p>
        </p:txBody>
      </p:sp>
      <p:sp>
        <p:nvSpPr>
          <p:cNvPr id="3" name="Segnaposto numero diapositiva 2"/>
          <p:cNvSpPr>
            <a:spLocks noGrp="1"/>
          </p:cNvSpPr>
          <p:nvPr>
            <p:ph type="sldNum" sz="quarter" idx="10"/>
          </p:nvPr>
        </p:nvSpPr>
        <p:spPr/>
        <p:txBody>
          <a:bodyPr/>
          <a:lstStyle/>
          <a:p>
            <a:fld id="{72C2BF82-A7EA-419E-A6D8-59190EA55268}" type="slidenum">
              <a:rPr lang="en-US" smtClean="0"/>
              <a:pPr/>
              <a:t>26</a:t>
            </a:fld>
            <a:endParaRPr lang="en-US" dirty="0"/>
          </a:p>
        </p:txBody>
      </p:sp>
      <p:sp>
        <p:nvSpPr>
          <p:cNvPr id="5" name="Segnaposto testo 12"/>
          <p:cNvSpPr>
            <a:spLocks noGrp="1"/>
          </p:cNvSpPr>
          <p:nvPr>
            <p:ph type="body" sz="quarter" idx="12"/>
          </p:nvPr>
        </p:nvSpPr>
        <p:spPr>
          <a:xfrm>
            <a:off x="5819681" y="4959246"/>
            <a:ext cx="2741613" cy="1175224"/>
          </a:xfrm>
        </p:spPr>
        <p:txBody>
          <a:bodyPr wrap="square"/>
          <a:lstStyle>
            <a:lvl1pPr marL="0" indent="0" algn="l" defTabSz="457200" rtl="0" eaLnBrk="1" latinLnBrk="0" hangingPunct="1">
              <a:lnSpc>
                <a:spcPct val="80000"/>
              </a:lnSpc>
              <a:buNone/>
              <a:defRPr sz="1600">
                <a:solidFill>
                  <a:schemeClr val="tx2"/>
                </a:solidFill>
              </a:defRPr>
            </a:lvl1pPr>
          </a:lstStyle>
          <a:p>
            <a:r>
              <a:rPr lang="it-IT" sz="1000" b="1" dirty="0">
                <a:solidFill>
                  <a:schemeClr val="tx1">
                    <a:lumMod val="65000"/>
                    <a:lumOff val="35000"/>
                  </a:schemeClr>
                </a:solidFill>
                <a:latin typeface="Lucida Sans"/>
                <a:ea typeface="Arial Unicode MS" pitchFamily="34" charset="-128"/>
                <a:cs typeface="Arial Unicode MS" pitchFamily="34" charset="-128"/>
              </a:rPr>
              <a:t>Datalogic S.p.A.</a:t>
            </a:r>
          </a:p>
          <a:p>
            <a:r>
              <a:rPr lang="it-IT" sz="1000" dirty="0">
                <a:solidFill>
                  <a:schemeClr val="tx1">
                    <a:lumMod val="65000"/>
                    <a:lumOff val="35000"/>
                  </a:schemeClr>
                </a:solidFill>
                <a:latin typeface="Lucida Sans"/>
                <a:ea typeface="Arial Unicode MS" pitchFamily="34" charset="-128"/>
                <a:cs typeface="Arial Unicode MS" pitchFamily="34" charset="-128"/>
              </a:rPr>
              <a:t>Via </a:t>
            </a:r>
            <a:r>
              <a:rPr lang="it-IT" sz="1000" dirty="0" err="1">
                <a:solidFill>
                  <a:schemeClr val="tx1">
                    <a:lumMod val="65000"/>
                    <a:lumOff val="35000"/>
                  </a:schemeClr>
                </a:solidFill>
                <a:latin typeface="Lucida Sans"/>
                <a:ea typeface="Arial Unicode MS" pitchFamily="34" charset="-128"/>
                <a:cs typeface="Arial Unicode MS" pitchFamily="34" charset="-128"/>
              </a:rPr>
              <a:t>Candini</a:t>
            </a:r>
            <a:r>
              <a:rPr lang="it-IT" sz="1000" dirty="0">
                <a:solidFill>
                  <a:schemeClr val="tx1">
                    <a:lumMod val="65000"/>
                    <a:lumOff val="35000"/>
                  </a:schemeClr>
                </a:solidFill>
                <a:latin typeface="Lucida Sans"/>
                <a:ea typeface="Arial Unicode MS" pitchFamily="34" charset="-128"/>
                <a:cs typeface="Arial Unicode MS" pitchFamily="34" charset="-128"/>
              </a:rPr>
              <a:t>, 2</a:t>
            </a:r>
          </a:p>
          <a:p>
            <a:r>
              <a:rPr lang="it-IT" sz="1000" dirty="0">
                <a:solidFill>
                  <a:schemeClr val="tx1">
                    <a:lumMod val="65000"/>
                    <a:lumOff val="35000"/>
                  </a:schemeClr>
                </a:solidFill>
                <a:latin typeface="Lucida Sans"/>
                <a:ea typeface="Arial Unicode MS" pitchFamily="34" charset="-128"/>
                <a:cs typeface="Arial Unicode MS" pitchFamily="34" charset="-128"/>
              </a:rPr>
              <a:t>40012 Lippo di Calderara di Reno</a:t>
            </a:r>
          </a:p>
          <a:p>
            <a:r>
              <a:rPr lang="it-IT" sz="1000" dirty="0">
                <a:solidFill>
                  <a:schemeClr val="tx1">
                    <a:lumMod val="65000"/>
                    <a:lumOff val="35000"/>
                  </a:schemeClr>
                </a:solidFill>
                <a:latin typeface="Lucida Sans"/>
                <a:ea typeface="Arial Unicode MS" pitchFamily="34" charset="-128"/>
                <a:cs typeface="Arial Unicode MS" pitchFamily="34" charset="-128"/>
              </a:rPr>
              <a:t>Bologna – </a:t>
            </a:r>
            <a:r>
              <a:rPr lang="it-IT" sz="1000" dirty="0" err="1">
                <a:solidFill>
                  <a:schemeClr val="tx1">
                    <a:lumMod val="65000"/>
                    <a:lumOff val="35000"/>
                  </a:schemeClr>
                </a:solidFill>
                <a:latin typeface="Lucida Sans"/>
                <a:ea typeface="Arial Unicode MS" pitchFamily="34" charset="-128"/>
                <a:cs typeface="Arial Unicode MS" pitchFamily="34" charset="-128"/>
              </a:rPr>
              <a:t>Italy</a:t>
            </a:r>
            <a:endParaRPr lang="it-IT" sz="1000" dirty="0">
              <a:solidFill>
                <a:schemeClr val="tx1">
                  <a:lumMod val="65000"/>
                  <a:lumOff val="35000"/>
                </a:schemeClr>
              </a:solidFill>
              <a:latin typeface="Lucida Sans"/>
              <a:ea typeface="Arial Unicode MS" pitchFamily="34" charset="-128"/>
              <a:cs typeface="Arial Unicode MS" pitchFamily="34" charset="-128"/>
            </a:endParaRPr>
          </a:p>
          <a:p>
            <a:r>
              <a:rPr lang="it-IT" sz="1000" dirty="0">
                <a:solidFill>
                  <a:schemeClr val="tx1">
                    <a:lumMod val="65000"/>
                    <a:lumOff val="35000"/>
                  </a:schemeClr>
                </a:solidFill>
                <a:latin typeface="Lucida Sans"/>
                <a:ea typeface="Arial Unicode MS" pitchFamily="34" charset="-128"/>
                <a:cs typeface="Arial Unicode MS" pitchFamily="34" charset="-128"/>
              </a:rPr>
              <a:t>Tel. +39 051 3147011</a:t>
            </a:r>
          </a:p>
          <a:p>
            <a:pPr marL="0" algn="l" defTabSz="457200" rtl="0" eaLnBrk="1" latinLnBrk="0" hangingPunct="1"/>
            <a:r>
              <a:rPr lang="it-IT" sz="1000" kern="1200" dirty="0">
                <a:solidFill>
                  <a:schemeClr val="tx1">
                    <a:lumMod val="65000"/>
                    <a:lumOff val="35000"/>
                  </a:schemeClr>
                </a:solidFill>
                <a:latin typeface="Lucida Sans"/>
                <a:ea typeface="Arial Unicode MS" pitchFamily="34" charset="-128"/>
                <a:cs typeface="Arial Unicode MS" pitchFamily="34" charset="-128"/>
              </a:rPr>
              <a:t>Fax +39 051 3147205</a:t>
            </a:r>
          </a:p>
          <a:p>
            <a:pPr marL="0" algn="l" defTabSz="457200" rtl="0" eaLnBrk="1" latinLnBrk="0" hangingPunct="1"/>
            <a:r>
              <a:rPr lang="it-IT" sz="1000" kern="1200" dirty="0">
                <a:solidFill>
                  <a:schemeClr val="tx1">
                    <a:lumMod val="65000"/>
                    <a:lumOff val="35000"/>
                  </a:schemeClr>
                </a:solidFill>
                <a:latin typeface="Lucida Sans"/>
                <a:ea typeface="Arial Unicode MS" pitchFamily="34" charset="-128"/>
                <a:cs typeface="Arial Unicode MS" pitchFamily="34" charset="-128"/>
              </a:rPr>
              <a:t>E-mail  </a:t>
            </a:r>
            <a:r>
              <a:rPr lang="en-US" sz="1000" kern="1200" dirty="0">
                <a:solidFill>
                  <a:schemeClr val="tx1">
                    <a:lumMod val="65000"/>
                    <a:lumOff val="35000"/>
                  </a:schemeClr>
                </a:solidFill>
                <a:latin typeface="Lucida Sans"/>
                <a:ea typeface="Arial Unicode MS" pitchFamily="34" charset="-128"/>
                <a:cs typeface="Arial Unicode MS" pitchFamily="34" charset="-128"/>
                <a:hlinkClick r:id="rId2"/>
              </a:rPr>
              <a:t>corporate@datalogic.com</a:t>
            </a:r>
            <a:endParaRPr lang="en-US" sz="1000" kern="1200" dirty="0">
              <a:solidFill>
                <a:schemeClr val="tx1">
                  <a:lumMod val="65000"/>
                  <a:lumOff val="35000"/>
                </a:schemeClr>
              </a:solidFill>
              <a:latin typeface="Lucida Sans"/>
              <a:ea typeface="Arial Unicode MS" pitchFamily="34" charset="-128"/>
              <a:cs typeface="Arial Unicode MS" pitchFamily="34" charset="-128"/>
            </a:endParaRPr>
          </a:p>
        </p:txBody>
      </p:sp>
      <p:pic>
        <p:nvPicPr>
          <p:cNvPr id="6" name="Segnaposto contenuto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43118" y="6530879"/>
            <a:ext cx="1467596" cy="260263"/>
          </a:xfrm>
          <a:prstGeom prst="rect">
            <a:avLst/>
          </a:prstGeom>
        </p:spPr>
      </p:pic>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schemeClr val="bg1">
                    <a:lumMod val="75000"/>
                  </a:schemeClr>
                </a:solidFill>
                <a:latin typeface="Arial Narrow" panose="020B0606020202030204" pitchFamily="34" charset="0"/>
                <a:cs typeface="Lucida Sans Unicode" panose="020B0602030504020204" pitchFamily="34" charset="0"/>
              </a:rPr>
              <a:t>Copyright Datalogic 2017 – </a:t>
            </a:r>
            <a:r>
              <a:rPr lang="it-IT" sz="500" dirty="0" err="1">
                <a:solidFill>
                  <a:schemeClr val="bg1">
                    <a:lumMod val="75000"/>
                  </a:schemeClr>
                </a:solidFill>
                <a:latin typeface="Arial Narrow" panose="020B0606020202030204" pitchFamily="34" charset="0"/>
                <a:cs typeface="Lucida Sans Unicode" panose="020B0602030504020204" pitchFamily="34" charset="0"/>
              </a:rPr>
              <a:t>Confidential</a:t>
            </a:r>
            <a:r>
              <a:rPr lang="it-IT" sz="500" dirty="0">
                <a:solidFill>
                  <a:schemeClr val="bg1">
                    <a:lumMod val="75000"/>
                  </a:schemeClr>
                </a:solidFill>
                <a:latin typeface="Arial Narrow" panose="020B0606020202030204" pitchFamily="34" charset="0"/>
                <a:cs typeface="Lucida Sans Unicode" panose="020B0602030504020204" pitchFamily="34" charset="0"/>
              </a:rPr>
              <a:t> &amp; </a:t>
            </a:r>
            <a:r>
              <a:rPr lang="it-IT" sz="500" dirty="0" err="1">
                <a:solidFill>
                  <a:schemeClr val="bg1">
                    <a:lumMod val="75000"/>
                  </a:schemeClr>
                </a:solidFill>
                <a:latin typeface="Arial Narrow" panose="020B0606020202030204" pitchFamily="34" charset="0"/>
                <a:cs typeface="Lucida Sans Unicode" panose="020B0602030504020204" pitchFamily="34" charset="0"/>
              </a:rPr>
              <a:t>Proprietary</a:t>
            </a:r>
            <a:r>
              <a:rPr lang="it-IT" sz="500" dirty="0">
                <a:solidFill>
                  <a:schemeClr val="bg1">
                    <a:lumMod val="75000"/>
                  </a:scheme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41152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3</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How to use tool</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a:extLst>
              <a:ext uri="{FF2B5EF4-FFF2-40B4-BE49-F238E27FC236}">
                <a16:creationId xmlns:a16="http://schemas.microsoft.com/office/drawing/2014/main" id="{EAB5B4C6-599E-4929-8D7E-1DA764E6F6D4}"/>
              </a:ext>
            </a:extLst>
          </p:cNvPr>
          <p:cNvPicPr>
            <a:picLocks noChangeAspect="1"/>
          </p:cNvPicPr>
          <p:nvPr/>
        </p:nvPicPr>
        <p:blipFill>
          <a:blip r:embed="rId5"/>
          <a:stretch>
            <a:fillRect/>
          </a:stretch>
        </p:blipFill>
        <p:spPr>
          <a:xfrm>
            <a:off x="0" y="1154464"/>
            <a:ext cx="9144000" cy="4549072"/>
          </a:xfrm>
          <a:prstGeom prst="rect">
            <a:avLst/>
          </a:prstGeom>
        </p:spPr>
      </p:pic>
    </p:spTree>
    <p:extLst>
      <p:ext uri="{BB962C8B-B14F-4D97-AF65-F5344CB8AC3E}">
        <p14:creationId xmlns:p14="http://schemas.microsoft.com/office/powerpoint/2010/main" val="109092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4</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a:t>How to use tool</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CasellaDiTesto 2"/>
          <p:cNvSpPr txBox="1"/>
          <p:nvPr/>
        </p:nvSpPr>
        <p:spPr>
          <a:xfrm>
            <a:off x="741907" y="1004888"/>
            <a:ext cx="7739153" cy="1384995"/>
          </a:xfrm>
          <a:prstGeom prst="rect">
            <a:avLst/>
          </a:prstGeom>
          <a:noFill/>
        </p:spPr>
        <p:txBody>
          <a:bodyPr wrap="square" rtlCol="0">
            <a:spAutoFit/>
          </a:bodyPr>
          <a:lstStyle/>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Tool will shutdown by itself after all files are generated</a:t>
            </a:r>
          </a:p>
          <a:p>
            <a:pPr marL="285750" indent="-285750">
              <a:buFont typeface="Arial" pitchFamily="34" charset="0"/>
              <a:buChar char="•"/>
            </a:pPr>
            <a:endParaRPr lang="en-US" sz="1400" spc="-20" dirty="0">
              <a:solidFill>
                <a:prstClr val="black"/>
              </a:solidFill>
              <a:latin typeface="Lucida Sans Unicode" panose="020B0602030504020204" pitchFamily="34" charset="0"/>
              <a:cs typeface="Lucida Sans Unicode" panose="020B0602030504020204" pitchFamily="34" charset="0"/>
            </a:endParaRPr>
          </a:p>
          <a:p>
            <a:pPr marL="285750"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Tool will </a:t>
            </a:r>
            <a:r>
              <a:rPr lang="en-US" sz="1400" spc="-20" dirty="0">
                <a:solidFill>
                  <a:srgbClr val="FF0000"/>
                </a:solidFill>
                <a:latin typeface="Lucida Sans Unicode" panose="020B0602030504020204" pitchFamily="34" charset="0"/>
                <a:cs typeface="Lucida Sans Unicode" panose="020B0602030504020204" pitchFamily="34" charset="0"/>
              </a:rPr>
              <a:t>stop</a:t>
            </a:r>
            <a:r>
              <a:rPr lang="en-US" sz="1400" spc="-20" dirty="0">
                <a:solidFill>
                  <a:prstClr val="black"/>
                </a:solidFill>
                <a:latin typeface="Lucida Sans Unicode" panose="020B0602030504020204" pitchFamily="34" charset="0"/>
                <a:cs typeface="Lucida Sans Unicode" panose="020B0602030504020204" pitchFamily="34" charset="0"/>
              </a:rPr>
              <a:t> and allow developer to </a:t>
            </a:r>
            <a:r>
              <a:rPr lang="en-US" sz="1400" spc="-20" dirty="0">
                <a:solidFill>
                  <a:srgbClr val="FF0000"/>
                </a:solidFill>
                <a:latin typeface="Lucida Sans Unicode" panose="020B0602030504020204" pitchFamily="34" charset="0"/>
                <a:cs typeface="Lucida Sans Unicode" panose="020B0602030504020204" pitchFamily="34" charset="0"/>
              </a:rPr>
              <a:t>rerun</a:t>
            </a:r>
            <a:r>
              <a:rPr lang="en-US" sz="1400" spc="-20" dirty="0">
                <a:solidFill>
                  <a:prstClr val="black"/>
                </a:solidFill>
                <a:latin typeface="Lucida Sans Unicode" panose="020B0602030504020204" pitchFamily="34" charset="0"/>
                <a:cs typeface="Lucida Sans Unicode" panose="020B0602030504020204" pitchFamily="34" charset="0"/>
              </a:rPr>
              <a:t> again with same files (after modification) if there is any issue found.</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All issues will be log in to “product_name”.csv file</a:t>
            </a:r>
          </a:p>
          <a:p>
            <a:pPr marL="742950" lvl="1" indent="-285750">
              <a:buFont typeface="Arial" pitchFamily="34" charset="0"/>
              <a:buChar char="•"/>
            </a:pPr>
            <a:r>
              <a:rPr lang="en-US" sz="1400" spc="-20" dirty="0">
                <a:solidFill>
                  <a:prstClr val="black"/>
                </a:solidFill>
                <a:latin typeface="Lucida Sans Unicode" panose="020B0602030504020204" pitchFamily="34" charset="0"/>
                <a:cs typeface="Lucida Sans Unicode" panose="020B0602030504020204" pitchFamily="34" charset="0"/>
              </a:rPr>
              <a:t>Issue could be warning or error. </a:t>
            </a:r>
          </a:p>
        </p:txBody>
      </p:sp>
    </p:spTree>
    <p:extLst>
      <p:ext uri="{BB962C8B-B14F-4D97-AF65-F5344CB8AC3E}">
        <p14:creationId xmlns:p14="http://schemas.microsoft.com/office/powerpoint/2010/main" val="141385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5</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6"/>
            <a:ext cx="9048750" cy="348456"/>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sz="2400" dirty="0"/>
              <a:t>Parameter file</a:t>
            </a:r>
            <a:endParaRPr lang="it-IT"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FD4AD891-30D5-48EA-BC74-ACA32507178C}"/>
              </a:ext>
            </a:extLst>
          </p:cNvPr>
          <p:cNvPicPr>
            <a:picLocks noChangeAspect="1"/>
          </p:cNvPicPr>
          <p:nvPr/>
        </p:nvPicPr>
        <p:blipFill>
          <a:blip r:embed="rId5"/>
          <a:stretch>
            <a:fillRect/>
          </a:stretch>
        </p:blipFill>
        <p:spPr>
          <a:xfrm>
            <a:off x="0" y="1034143"/>
            <a:ext cx="9144000" cy="4789714"/>
          </a:xfrm>
          <a:prstGeom prst="rect">
            <a:avLst/>
          </a:prstGeom>
        </p:spPr>
      </p:pic>
    </p:spTree>
    <p:extLst>
      <p:ext uri="{BB962C8B-B14F-4D97-AF65-F5344CB8AC3E}">
        <p14:creationId xmlns:p14="http://schemas.microsoft.com/office/powerpoint/2010/main" val="4062419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6</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6"/>
            <a:ext cx="9048750" cy="348456"/>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sz="2400" dirty="0" err="1"/>
              <a:t>Config</a:t>
            </a:r>
            <a:r>
              <a:rPr lang="en-US" sz="2400" dirty="0"/>
              <a:t> xml file</a:t>
            </a:r>
            <a:endParaRPr lang="it-IT"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4" y="3100306"/>
            <a:ext cx="320675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494" y="720457"/>
            <a:ext cx="8038219" cy="6505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5008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7</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xml file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generic info</a:t>
            </a:r>
          </a:p>
        </p:txBody>
      </p:sp>
      <p:pic>
        <p:nvPicPr>
          <p:cNvPr id="2052" name="Picture 4" descr="C:\Users\nppham\AppData\Local\Temp\SNAGHTML6a031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10308"/>
            <a:ext cx="9144000" cy="4266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87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8</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xml file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generic info</a:t>
            </a:r>
          </a:p>
        </p:txBody>
      </p:sp>
      <p:pic>
        <p:nvPicPr>
          <p:cNvPr id="5" name="Picture 4">
            <a:extLst>
              <a:ext uri="{FF2B5EF4-FFF2-40B4-BE49-F238E27FC236}">
                <a16:creationId xmlns:a16="http://schemas.microsoft.com/office/drawing/2014/main" id="{BA8236A2-2CB5-4E61-9B53-25C207EBD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01633"/>
            <a:ext cx="9144000" cy="3012763"/>
          </a:xfrm>
          <a:prstGeom prst="rect">
            <a:avLst/>
          </a:prstGeom>
        </p:spPr>
      </p:pic>
    </p:spTree>
    <p:extLst>
      <p:ext uri="{BB962C8B-B14F-4D97-AF65-F5344CB8AC3E}">
        <p14:creationId xmlns:p14="http://schemas.microsoft.com/office/powerpoint/2010/main" val="313890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p>
            <a:fld id="{72C2BF82-A7EA-419E-A6D8-59190EA55268}" type="slidenum">
              <a:rPr lang="en-US" smtClean="0"/>
              <a:pPr/>
              <a:t>9</a:t>
            </a:fld>
            <a:endParaRPr lang="en-US"/>
          </a:p>
        </p:txBody>
      </p:sp>
      <p:sp>
        <p:nvSpPr>
          <p:cNvPr id="7" name="CasellaDiTesto 6"/>
          <p:cNvSpPr txBox="1"/>
          <p:nvPr/>
        </p:nvSpPr>
        <p:spPr>
          <a:xfrm>
            <a:off x="264921" y="6472509"/>
            <a:ext cx="2059537" cy="307777"/>
          </a:xfrm>
          <a:prstGeom prst="rect">
            <a:avLst/>
          </a:prstGeom>
          <a:noFill/>
        </p:spPr>
        <p:txBody>
          <a:bodyPr wrap="square" rtlCol="0">
            <a:spAutoFit/>
          </a:bodyPr>
          <a:lstStyle/>
          <a:p>
            <a:r>
              <a:rPr lang="it-IT" sz="900" spc="200" dirty="0">
                <a:solidFill>
                  <a:srgbClr val="002596"/>
                </a:solidFill>
                <a:latin typeface="Lucida Sans Unicode" panose="020B0602030504020204" pitchFamily="34" charset="0"/>
                <a:cs typeface="Lucida Sans Unicode" panose="020B0602030504020204" pitchFamily="34" charset="0"/>
              </a:rPr>
              <a:t>www.datalogic.com</a:t>
            </a:r>
          </a:p>
          <a:p>
            <a:r>
              <a:rPr lang="it-IT" sz="500" dirty="0">
                <a:solidFill>
                  <a:prstClr val="white">
                    <a:lumMod val="75000"/>
                  </a:prstClr>
                </a:solidFill>
                <a:latin typeface="Arial Narrow" panose="020B0606020202030204" pitchFamily="34" charset="0"/>
                <a:cs typeface="Lucida Sans Unicode" panose="020B0602030504020204" pitchFamily="34" charset="0"/>
              </a:rPr>
              <a:t>Copyright Datalogic 2017 – </a:t>
            </a:r>
            <a:r>
              <a:rPr lang="it-IT" sz="500" dirty="0" err="1">
                <a:solidFill>
                  <a:prstClr val="white">
                    <a:lumMod val="75000"/>
                  </a:prstClr>
                </a:solidFill>
                <a:latin typeface="Arial Narrow" panose="020B0606020202030204" pitchFamily="34" charset="0"/>
                <a:cs typeface="Lucida Sans Unicode" panose="020B0602030504020204" pitchFamily="34" charset="0"/>
              </a:rPr>
              <a:t>Confidential</a:t>
            </a:r>
            <a:r>
              <a:rPr lang="it-IT" sz="500" dirty="0">
                <a:solidFill>
                  <a:prstClr val="white">
                    <a:lumMod val="75000"/>
                  </a:prstClr>
                </a:solidFill>
                <a:latin typeface="Arial Narrow" panose="020B0606020202030204" pitchFamily="34" charset="0"/>
                <a:cs typeface="Lucida Sans Unicode" panose="020B0602030504020204" pitchFamily="34" charset="0"/>
              </a:rPr>
              <a:t> &amp; </a:t>
            </a:r>
            <a:r>
              <a:rPr lang="it-IT" sz="500" dirty="0" err="1">
                <a:solidFill>
                  <a:prstClr val="white">
                    <a:lumMod val="75000"/>
                  </a:prstClr>
                </a:solidFill>
                <a:latin typeface="Arial Narrow" panose="020B0606020202030204" pitchFamily="34" charset="0"/>
                <a:cs typeface="Lucida Sans Unicode" panose="020B0602030504020204" pitchFamily="34" charset="0"/>
              </a:rPr>
              <a:t>Proprietary</a:t>
            </a:r>
            <a:r>
              <a:rPr lang="it-IT" sz="500" dirty="0">
                <a:solidFill>
                  <a:prstClr val="white">
                    <a:lumMod val="75000"/>
                  </a:prstClr>
                </a:solidFill>
                <a:latin typeface="Arial Narrow" panose="020B0606020202030204" pitchFamily="34" charset="0"/>
                <a:cs typeface="Lucida Sans Unicode" panose="020B0602030504020204" pitchFamily="34" charset="0"/>
              </a:rPr>
              <a:t> Information</a:t>
            </a:r>
          </a:p>
        </p:txBody>
      </p:sp>
      <p:sp>
        <p:nvSpPr>
          <p:cNvPr id="8" name="Rettangolo 7"/>
          <p:cNvSpPr/>
          <p:nvPr/>
        </p:nvSpPr>
        <p:spPr>
          <a:xfrm>
            <a:off x="0" y="0"/>
            <a:ext cx="9144000" cy="307649"/>
          </a:xfrm>
          <a:prstGeom prst="rect">
            <a:avLst/>
          </a:prstGeom>
          <a:solidFill>
            <a:srgbClr val="002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prstClr val="white"/>
              </a:solidFill>
            </a:endParaRPr>
          </a:p>
        </p:txBody>
      </p:sp>
      <p:sp>
        <p:nvSpPr>
          <p:cNvPr id="11" name="Titolo 1"/>
          <p:cNvSpPr txBox="1">
            <a:spLocks/>
          </p:cNvSpPr>
          <p:nvPr/>
        </p:nvSpPr>
        <p:spPr>
          <a:xfrm>
            <a:off x="741907" y="881393"/>
            <a:ext cx="7426024" cy="894289"/>
          </a:xfrm>
          <a:prstGeom prst="rect">
            <a:avLst/>
          </a:prstGeom>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endParaRPr lang="it-IT" dirty="0"/>
          </a:p>
        </p:txBody>
      </p:sp>
      <p:sp>
        <p:nvSpPr>
          <p:cNvPr id="6" name="Rettangolo 5"/>
          <p:cNvSpPr/>
          <p:nvPr/>
        </p:nvSpPr>
        <p:spPr>
          <a:xfrm>
            <a:off x="139725" y="307649"/>
            <a:ext cx="8693099" cy="276999"/>
          </a:xfrm>
          <a:prstGeom prst="rect">
            <a:avLst/>
          </a:prstGeom>
        </p:spPr>
        <p:txBody>
          <a:bodyPr wrap="square">
            <a:spAutoFit/>
          </a:bodyPr>
          <a:lstStyle/>
          <a:p>
            <a:pPr algn="ctr"/>
            <a:endParaRPr lang="en-US" sz="1200" dirty="0">
              <a:solidFill>
                <a:prstClr val="black">
                  <a:lumMod val="75000"/>
                  <a:lumOff val="25000"/>
                </a:prstClr>
              </a:solidFill>
              <a:latin typeface="Lucida Sans Unicode" panose="020B0602030504020204" pitchFamily="34" charset="0"/>
              <a:cs typeface="Lucida Sans Unicode" panose="020B0602030504020204" pitchFamily="34" charset="0"/>
            </a:endParaRPr>
          </a:p>
        </p:txBody>
      </p:sp>
      <p:pic>
        <p:nvPicPr>
          <p:cNvPr id="22" name="Segnaposto contenuto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9343" y="6530879"/>
            <a:ext cx="1467596" cy="260263"/>
          </a:xfrm>
          <a:prstGeom prst="rect">
            <a:avLst/>
          </a:prstGeom>
        </p:spPr>
      </p:pic>
      <p:sp>
        <p:nvSpPr>
          <p:cNvPr id="12" name="Titolo 1"/>
          <p:cNvSpPr txBox="1">
            <a:spLocks/>
          </p:cNvSpPr>
          <p:nvPr/>
        </p:nvSpPr>
        <p:spPr>
          <a:xfrm>
            <a:off x="95250" y="307975"/>
            <a:ext cx="9048750" cy="696913"/>
          </a:xfrm>
          <a:prstGeom prst="rect">
            <a:avLst/>
          </a:prstGeom>
          <a:noFill/>
        </p:spPr>
        <p:txBody>
          <a:bodyPr vert="horz" lIns="91440" tIns="45720" rIns="91440" bIns="45720" rtlCol="0" anchor="t">
            <a:noAutofit/>
          </a:bodyPr>
          <a:lstStyle>
            <a:lvl1pPr algn="l" defTabSz="914400" rtl="0" eaLnBrk="1" latinLnBrk="0" hangingPunct="1">
              <a:spcBef>
                <a:spcPct val="0"/>
              </a:spcBef>
              <a:buNone/>
              <a:defRPr sz="3200" b="0" kern="1200">
                <a:solidFill>
                  <a:srgbClr val="002596"/>
                </a:solidFill>
                <a:latin typeface="Lucida Sans"/>
                <a:ea typeface="+mj-ea"/>
                <a:cs typeface="Lucida Sans"/>
              </a:defRPr>
            </a:lvl1pPr>
          </a:lstStyle>
          <a:p>
            <a:r>
              <a:rPr lang="en-US" dirty="0" err="1"/>
              <a:t>Config</a:t>
            </a:r>
            <a:r>
              <a:rPr lang="en-US" dirty="0"/>
              <a:t> xml file</a:t>
            </a:r>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324" y="2190750"/>
            <a:ext cx="3365500"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447674" y="4164568"/>
            <a:ext cx="962025" cy="338554"/>
          </a:xfrm>
          <a:prstGeom prst="rect">
            <a:avLst/>
          </a:prstGeom>
          <a:noFill/>
        </p:spPr>
        <p:txBody>
          <a:bodyPr wrap="square" rtlCol="0">
            <a:spAutoFit/>
          </a:bodyPr>
          <a:lstStyle/>
          <a:p>
            <a:r>
              <a:rPr lang="it-IT" sz="1600" b="1" dirty="0">
                <a:solidFill>
                  <a:prstClr val="white"/>
                </a:solidFill>
                <a:latin typeface="Arial Narrow" panose="020B0606020202030204" pitchFamily="34" charset="0"/>
              </a:rPr>
              <a:t>USA</a:t>
            </a:r>
          </a:p>
        </p:txBody>
      </p:sp>
      <p:sp>
        <p:nvSpPr>
          <p:cNvPr id="15" name="CasellaDiTesto 2"/>
          <p:cNvSpPr txBox="1"/>
          <p:nvPr/>
        </p:nvSpPr>
        <p:spPr>
          <a:xfrm>
            <a:off x="741907" y="1004888"/>
            <a:ext cx="7739153" cy="307777"/>
          </a:xfrm>
          <a:prstGeom prst="rect">
            <a:avLst/>
          </a:prstGeom>
          <a:noFill/>
        </p:spPr>
        <p:txBody>
          <a:bodyPr wrap="square" rtlCol="0">
            <a:spAutoFit/>
          </a:bodyPr>
          <a:lstStyle/>
          <a:p>
            <a:pPr marL="285750" indent="-285750">
              <a:buFont typeface="Arial" pitchFamily="34" charset="0"/>
              <a:buChar char="•"/>
            </a:pPr>
            <a:r>
              <a:rPr lang="en-US" sz="1400" spc="-20" dirty="0" err="1">
                <a:solidFill>
                  <a:prstClr val="black"/>
                </a:solidFill>
                <a:latin typeface="Lucida Sans Unicode" panose="020B0602030504020204" pitchFamily="34" charset="0"/>
                <a:cs typeface="Lucida Sans Unicode" panose="020B0602030504020204" pitchFamily="34" charset="0"/>
              </a:rPr>
              <a:t>Config</a:t>
            </a:r>
            <a:r>
              <a:rPr lang="en-US" sz="1400" spc="-20" dirty="0">
                <a:solidFill>
                  <a:prstClr val="black"/>
                </a:solidFill>
                <a:latin typeface="Lucida Sans Unicode" panose="020B0602030504020204" pitchFamily="34" charset="0"/>
                <a:cs typeface="Lucida Sans Unicode" panose="020B0602030504020204" pitchFamily="34" charset="0"/>
              </a:rPr>
              <a:t> specific content could be printed on label programming</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49903"/>
            <a:ext cx="9144000" cy="190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descr="C:\Users\nppham\AppData\Local\Temp\SNAGHTML921a4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5625" y="1328537"/>
            <a:ext cx="4038600" cy="158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685597"/>
      </p:ext>
    </p:extLst>
  </p:cSld>
  <p:clrMapOvr>
    <a:masterClrMapping/>
  </p:clrMapOvr>
</p:sld>
</file>

<file path=ppt/theme/theme1.xml><?xml version="1.0" encoding="utf-8"?>
<a:theme xmlns:a="http://schemas.openxmlformats.org/drawingml/2006/main" name="Datalogic Template 2017 - senza tagline">
  <a:themeElements>
    <a:clrScheme name="Elementa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ubSubSection xmlns="b98c0929-fd0c-4e46-8d7d-9769e3a9cd0b" xsi:nil="true"/>
    <IconOverlay xmlns="http://schemas.microsoft.com/sharepoint/v4" xsi:nil="true"/>
    <Subsection xmlns="b98c0929-fd0c-4e46-8d7d-9769e3a9cd0b" xsi:nil="true"/>
    <Section xmlns="b98c0929-fd0c-4e46-8d7d-9769e3a9cd0b">Power Point</Section>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FE0DD3713091647B01556D05A19F897" ma:contentTypeVersion="8" ma:contentTypeDescription="Create a new document." ma:contentTypeScope="" ma:versionID="6c4e7f942bb08517fd3e724f1c39e2c3">
  <xsd:schema xmlns:xsd="http://www.w3.org/2001/XMLSchema" xmlns:xs="http://www.w3.org/2001/XMLSchema" xmlns:p="http://schemas.microsoft.com/office/2006/metadata/properties" xmlns:ns2="b98c0929-fd0c-4e46-8d7d-9769e3a9cd0b" xmlns:ns3="http://schemas.microsoft.com/sharepoint/v4" targetNamespace="http://schemas.microsoft.com/office/2006/metadata/properties" ma:root="true" ma:fieldsID="4c9a99e7cee3946db2ea2423f9dcdf5b" ns2:_="" ns3:_="">
    <xsd:import namespace="b98c0929-fd0c-4e46-8d7d-9769e3a9cd0b"/>
    <xsd:import namespace="http://schemas.microsoft.com/sharepoint/v4"/>
    <xsd:element name="properties">
      <xsd:complexType>
        <xsd:sequence>
          <xsd:element name="documentManagement">
            <xsd:complexType>
              <xsd:all>
                <xsd:element ref="ns2:Section"/>
                <xsd:element ref="ns2:Subsection" minOccurs="0"/>
                <xsd:element ref="ns2:SubSubSection" minOccurs="0"/>
                <xsd:element ref="ns3: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8c0929-fd0c-4e46-8d7d-9769e3a9cd0b" elementFormDefault="qualified">
    <xsd:import namespace="http://schemas.microsoft.com/office/2006/documentManagement/types"/>
    <xsd:import namespace="http://schemas.microsoft.com/office/infopath/2007/PartnerControls"/>
    <xsd:element name="Section" ma:index="8" ma:displayName="Section" ma:description="Main section" ma:internalName="Section">
      <xsd:simpleType>
        <xsd:restriction base="dms:Text">
          <xsd:maxLength value="255"/>
        </xsd:restriction>
      </xsd:simpleType>
    </xsd:element>
    <xsd:element name="Subsection" ma:index="9" nillable="true" ma:displayName="Subsection" ma:description="Subsection of the item" ma:internalName="Subsection">
      <xsd:simpleType>
        <xsd:restriction base="dms:Text">
          <xsd:maxLength value="255"/>
        </xsd:restriction>
      </xsd:simpleType>
    </xsd:element>
    <xsd:element name="SubSubSection" ma:index="10" nillable="true" ma:displayName="SubSubSection" ma:internalName="SubSubSection">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38479E-E269-414E-9AAC-A4D237FAB0C3}">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microsoft.com/sharepoint/v4"/>
    <ds:schemaRef ds:uri="http://schemas.openxmlformats.org/package/2006/metadata/core-properties"/>
    <ds:schemaRef ds:uri="b98c0929-fd0c-4e46-8d7d-9769e3a9cd0b"/>
    <ds:schemaRef ds:uri="http://purl.org/dc/dcmitype/"/>
  </ds:schemaRefs>
</ds:datastoreItem>
</file>

<file path=customXml/itemProps2.xml><?xml version="1.0" encoding="utf-8"?>
<ds:datastoreItem xmlns:ds="http://schemas.openxmlformats.org/officeDocument/2006/customXml" ds:itemID="{05C4EBF4-62CE-4674-94C3-145D2E0F3DDC}">
  <ds:schemaRefs>
    <ds:schemaRef ds:uri="http://schemas.microsoft.com/sharepoint/v3/contenttype/forms"/>
  </ds:schemaRefs>
</ds:datastoreItem>
</file>

<file path=customXml/itemProps3.xml><?xml version="1.0" encoding="utf-8"?>
<ds:datastoreItem xmlns:ds="http://schemas.openxmlformats.org/officeDocument/2006/customXml" ds:itemID="{2B7FDDEF-DAAE-4342-B2F9-1705579BA4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8c0929-fd0c-4e46-8d7d-9769e3a9cd0b"/>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Datalogic Template 2017 - senza tagline</Template>
  <TotalTime>0</TotalTime>
  <Words>1160</Words>
  <Application>Microsoft Office PowerPoint</Application>
  <PresentationFormat>On-screen Show (4:3)</PresentationFormat>
  <Paragraphs>225</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Calibri</vt:lpstr>
      <vt:lpstr>Lucida Sans</vt:lpstr>
      <vt:lpstr>Lucida Sans Unicode</vt:lpstr>
      <vt:lpstr>LucidaSans Roman</vt:lpstr>
      <vt:lpstr>Wingdings</vt:lpstr>
      <vt:lpstr>Datalogic Template 2017 - senza tagline</vt:lpstr>
      <vt:lpstr>Config Generator User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PPT template</dc:subject>
  <dc:creator/>
  <cp:lastModifiedBy/>
  <cp:revision>1</cp:revision>
  <dcterms:created xsi:type="dcterms:W3CDTF">2017-05-25T10:32:01Z</dcterms:created>
  <dcterms:modified xsi:type="dcterms:W3CDTF">2024-07-23T02:52:19Z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0x0101009FE0DD3713091647B01556D05A19F897</vt:lpwstr>
  </property>
  <property fmtid="{D5CDD505-2E9C-101B-9397-08002B2CF9AE}" pid="3" name="MSIP_Label_9a2dafb3-132a-46b9-83a0-0e9a533a1d85_Enabled">
    <vt:lpwstr>true</vt:lpwstr>
  </property>
  <property fmtid="{D5CDD505-2E9C-101B-9397-08002B2CF9AE}" pid="4" name="MSIP_Label_9a2dafb3-132a-46b9-83a0-0e9a533a1d85_SetDate">
    <vt:lpwstr>2020-11-23T03:32:22Z</vt:lpwstr>
  </property>
  <property fmtid="{D5CDD505-2E9C-101B-9397-08002B2CF9AE}" pid="5" name="MSIP_Label_9a2dafb3-132a-46b9-83a0-0e9a533a1d85_Method">
    <vt:lpwstr>Standard</vt:lpwstr>
  </property>
  <property fmtid="{D5CDD505-2E9C-101B-9397-08002B2CF9AE}" pid="6" name="MSIP_Label_9a2dafb3-132a-46b9-83a0-0e9a533a1d85_Name">
    <vt:lpwstr>Datalogic Confidential Internal</vt:lpwstr>
  </property>
  <property fmtid="{D5CDD505-2E9C-101B-9397-08002B2CF9AE}" pid="7" name="MSIP_Label_9a2dafb3-132a-46b9-83a0-0e9a533a1d85_SiteId">
    <vt:lpwstr>fa92fa5a-de6c-4caf-a2ae-f13cb9d1c40a</vt:lpwstr>
  </property>
  <property fmtid="{D5CDD505-2E9C-101B-9397-08002B2CF9AE}" pid="8" name="MSIP_Label_9a2dafb3-132a-46b9-83a0-0e9a533a1d85_ActionId">
    <vt:lpwstr>b7956fd5-025d-4bfe-9846-0000ad196c6e</vt:lpwstr>
  </property>
  <property fmtid="{D5CDD505-2E9C-101B-9397-08002B2CF9AE}" pid="9" name="MSIP_Label_9a2dafb3-132a-46b9-83a0-0e9a533a1d85_ContentBits">
    <vt:lpwstr>2</vt:lpwstr>
  </property>
</Properties>
</file>